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12"/>
  </p:notesMasterIdLst>
  <p:sldIdLst>
    <p:sldId id="256" r:id="rId2"/>
    <p:sldId id="260" r:id="rId3"/>
    <p:sldId id="257" r:id="rId4"/>
    <p:sldId id="264" r:id="rId5"/>
    <p:sldId id="262" r:id="rId6"/>
    <p:sldId id="258" r:id="rId7"/>
    <p:sldId id="263" r:id="rId8"/>
    <p:sldId id="265" r:id="rId9"/>
    <p:sldId id="266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00ED94-3509-4827-9DB2-02C77DF63712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09FAD2-B8DB-43F0-BB1D-30702C9FD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753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09FAD2-B8DB-43F0-BB1D-30702C9FD64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6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640569"/>
          </a:xfrm>
        </p:spPr>
        <p:txBody>
          <a:bodyPr/>
          <a:lstStyle/>
          <a:p>
            <a:r>
              <a:rPr lang="en-US" sz="3600" dirty="0" err="1" smtClean="0"/>
              <a:t>Chien</a:t>
            </a:r>
            <a:r>
              <a:rPr lang="en-US" sz="3600" dirty="0" smtClean="0"/>
              <a:t> et Chat – page 3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882058"/>
            <a:ext cx="9143999" cy="573037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CA" b="1" dirty="0" smtClean="0"/>
              <a:t>***</a:t>
            </a:r>
            <a:r>
              <a:rPr lang="en-CA" u="sng" dirty="0" smtClean="0"/>
              <a:t>All work completed for this book should be kept in a </a:t>
            </a:r>
            <a:r>
              <a:rPr lang="en-CA" b="1" u="sng" dirty="0" smtClean="0"/>
              <a:t>journal</a:t>
            </a:r>
            <a:r>
              <a:rPr lang="en-CA" u="sng" dirty="0" smtClean="0"/>
              <a:t> or kept </a:t>
            </a:r>
            <a:r>
              <a:rPr lang="en-CA" b="1" u="sng" dirty="0" smtClean="0"/>
              <a:t>together in your binder</a:t>
            </a:r>
            <a:r>
              <a:rPr lang="en-CA" u="sng" dirty="0" smtClean="0"/>
              <a:t>.</a:t>
            </a:r>
          </a:p>
          <a:p>
            <a:pPr marL="0" indent="0">
              <a:buNone/>
            </a:pPr>
            <a:endParaRPr lang="en-CA" u="sng" dirty="0" smtClean="0"/>
          </a:p>
          <a:p>
            <a:pPr marL="0" indent="0">
              <a:buNone/>
            </a:pPr>
            <a:r>
              <a:rPr lang="en-CA" b="1" dirty="0" smtClean="0"/>
              <a:t>A) Avant de lire, </a:t>
            </a:r>
            <a:r>
              <a:rPr lang="en-CA" b="1" dirty="0" err="1" smtClean="0"/>
              <a:t>traduisez</a:t>
            </a:r>
            <a:r>
              <a:rPr lang="en-CA" b="1" dirty="0" smtClean="0"/>
              <a:t> </a:t>
            </a:r>
            <a:r>
              <a:rPr lang="en-CA" b="1" dirty="0" err="1" smtClean="0"/>
              <a:t>ces</a:t>
            </a:r>
            <a:r>
              <a:rPr lang="en-CA" b="1" dirty="0" smtClean="0"/>
              <a:t> phrases en </a:t>
            </a:r>
            <a:r>
              <a:rPr lang="en-CA" b="1" dirty="0" err="1" smtClean="0"/>
              <a:t>anglais</a:t>
            </a:r>
            <a:r>
              <a:rPr lang="en-CA" b="1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 err="1" smtClean="0"/>
              <a:t>Dans</a:t>
            </a:r>
            <a:r>
              <a:rPr lang="en-CA" dirty="0" smtClean="0"/>
              <a:t> </a:t>
            </a:r>
            <a:r>
              <a:rPr lang="en-CA" dirty="0"/>
              <a:t>le couloir, </a:t>
            </a:r>
            <a:r>
              <a:rPr lang="en-CA" dirty="0" err="1"/>
              <a:t>elles</a:t>
            </a:r>
            <a:r>
              <a:rPr lang="en-CA" dirty="0"/>
              <a:t> </a:t>
            </a:r>
            <a:r>
              <a:rPr lang="en-CA" dirty="0" err="1"/>
              <a:t>parlent</a:t>
            </a:r>
            <a:r>
              <a:rPr lang="en-CA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Elle nous </a:t>
            </a:r>
            <a:r>
              <a:rPr lang="en-CA" dirty="0" err="1"/>
              <a:t>montre</a:t>
            </a:r>
            <a:r>
              <a:rPr lang="en-CA" dirty="0"/>
              <a:t> des photos.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Il a </a:t>
            </a:r>
            <a:r>
              <a:rPr lang="en-CA" dirty="0" err="1"/>
              <a:t>l’air</a:t>
            </a:r>
            <a:r>
              <a:rPr lang="en-CA" dirty="0"/>
              <a:t> </a:t>
            </a:r>
            <a:r>
              <a:rPr lang="en-CA" dirty="0" err="1"/>
              <a:t>gentil</a:t>
            </a:r>
            <a:r>
              <a:rPr lang="en-CA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Je </a:t>
            </a:r>
            <a:r>
              <a:rPr lang="en-CA" dirty="0" err="1"/>
              <a:t>parie</a:t>
            </a:r>
            <a:r>
              <a:rPr lang="en-CA" dirty="0"/>
              <a:t> </a:t>
            </a:r>
            <a:r>
              <a:rPr lang="en-CA" dirty="0" err="1"/>
              <a:t>qu’il</a:t>
            </a:r>
            <a:r>
              <a:rPr lang="en-CA" dirty="0"/>
              <a:t> </a:t>
            </a:r>
            <a:r>
              <a:rPr lang="en-CA" dirty="0" err="1"/>
              <a:t>déteste</a:t>
            </a:r>
            <a:r>
              <a:rPr lang="en-CA" dirty="0"/>
              <a:t> la pizza.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Ma </a:t>
            </a:r>
            <a:r>
              <a:rPr lang="en-CA" dirty="0" err="1"/>
              <a:t>mère</a:t>
            </a:r>
            <a:r>
              <a:rPr lang="en-CA" dirty="0"/>
              <a:t> le fait manger </a:t>
            </a:r>
            <a:r>
              <a:rPr lang="en-CA" dirty="0" err="1"/>
              <a:t>dans</a:t>
            </a:r>
            <a:r>
              <a:rPr lang="en-CA" dirty="0"/>
              <a:t> la cuisine</a:t>
            </a:r>
            <a:r>
              <a:rPr lang="en-CA" dirty="0" smtClean="0"/>
              <a:t>.</a:t>
            </a:r>
          </a:p>
          <a:p>
            <a:pPr marL="0" indent="0">
              <a:buNone/>
            </a:pPr>
            <a:r>
              <a:rPr lang="en-CA" sz="3100" b="1" dirty="0" smtClean="0"/>
              <a:t>B) </a:t>
            </a:r>
            <a:r>
              <a:rPr lang="en-CA" sz="3100" b="1" dirty="0" err="1" smtClean="0">
                <a:solidFill>
                  <a:srgbClr val="0070C0"/>
                </a:solidFill>
              </a:rPr>
              <a:t>Lisez</a:t>
            </a:r>
            <a:r>
              <a:rPr lang="en-CA" sz="3100" b="1" dirty="0" smtClean="0">
                <a:solidFill>
                  <a:srgbClr val="0070C0"/>
                </a:solidFill>
              </a:rPr>
              <a:t> page 3, </a:t>
            </a:r>
            <a:r>
              <a:rPr lang="en-CA" sz="3100" b="1" dirty="0" err="1" smtClean="0">
                <a:solidFill>
                  <a:srgbClr val="0070C0"/>
                </a:solidFill>
              </a:rPr>
              <a:t>écrivez</a:t>
            </a:r>
            <a:r>
              <a:rPr lang="en-CA" sz="3100" b="1" dirty="0" smtClean="0">
                <a:solidFill>
                  <a:srgbClr val="0070C0"/>
                </a:solidFill>
              </a:rPr>
              <a:t> le nouveau </a:t>
            </a:r>
            <a:r>
              <a:rPr lang="en-CA" sz="3100" b="1" dirty="0" err="1" smtClean="0">
                <a:solidFill>
                  <a:srgbClr val="0070C0"/>
                </a:solidFill>
              </a:rPr>
              <a:t>vocabulaire</a:t>
            </a:r>
            <a:r>
              <a:rPr lang="en-CA" sz="3100" b="1" dirty="0" smtClean="0">
                <a:solidFill>
                  <a:srgbClr val="0070C0"/>
                </a:solidFill>
              </a:rPr>
              <a:t> </a:t>
            </a:r>
            <a:r>
              <a:rPr lang="en-CA" sz="3100" b="1" dirty="0" err="1" smtClean="0">
                <a:solidFill>
                  <a:srgbClr val="0070C0"/>
                </a:solidFill>
              </a:rPr>
              <a:t>français</a:t>
            </a:r>
            <a:r>
              <a:rPr lang="en-CA" sz="3100" b="1" dirty="0" smtClean="0">
                <a:solidFill>
                  <a:srgbClr val="0070C0"/>
                </a:solidFill>
              </a:rPr>
              <a:t> - </a:t>
            </a:r>
            <a:r>
              <a:rPr lang="en-CA" sz="3100" b="1" dirty="0" err="1" smtClean="0">
                <a:solidFill>
                  <a:srgbClr val="0070C0"/>
                </a:solidFill>
              </a:rPr>
              <a:t>anglais</a:t>
            </a:r>
            <a:r>
              <a:rPr lang="en-CA" sz="3100" b="1" dirty="0" smtClean="0">
                <a:solidFill>
                  <a:srgbClr val="0070C0"/>
                </a:solidFill>
              </a:rPr>
              <a:t>.</a:t>
            </a:r>
          </a:p>
          <a:p>
            <a:pPr marL="457200" indent="-457200">
              <a:buAutoNum type="alphaLcParenR" startAt="3"/>
            </a:pPr>
            <a:endParaRPr lang="en-CA" sz="3100" b="1" dirty="0" smtClean="0"/>
          </a:p>
          <a:p>
            <a:pPr marL="514350" indent="-514350">
              <a:buFont typeface="+mj-lt"/>
              <a:buAutoNum type="alphaLcParenR" startAt="3"/>
            </a:pPr>
            <a:r>
              <a:rPr lang="en-CA" sz="3100" b="1" dirty="0" err="1" smtClean="0"/>
              <a:t>Quel</a:t>
            </a:r>
            <a:r>
              <a:rPr lang="en-CA" sz="3100" b="1" dirty="0" smtClean="0"/>
              <a:t> </a:t>
            </a:r>
            <a:r>
              <a:rPr lang="en-CA" sz="3100" b="1" dirty="0" err="1" smtClean="0"/>
              <a:t>est</a:t>
            </a:r>
            <a:r>
              <a:rPr lang="en-CA" sz="3100" b="1" dirty="0" smtClean="0"/>
              <a:t> le temps du </a:t>
            </a:r>
            <a:r>
              <a:rPr lang="en-CA" sz="3100" b="1" dirty="0" err="1" smtClean="0"/>
              <a:t>verbe</a:t>
            </a:r>
            <a:r>
              <a:rPr lang="en-CA" sz="3100" b="1" dirty="0" smtClean="0"/>
              <a:t> </a:t>
            </a:r>
            <a:r>
              <a:rPr lang="en-CA" sz="3100" b="1" dirty="0" err="1" smtClean="0"/>
              <a:t>dans</a:t>
            </a:r>
            <a:r>
              <a:rPr lang="en-CA" sz="3100" b="1" dirty="0" smtClean="0"/>
              <a:t> les phrases?  (VERB TENSE?)</a:t>
            </a:r>
            <a:endParaRPr lang="en-CA" sz="3100" b="1" dirty="0"/>
          </a:p>
          <a:p>
            <a:pPr marL="457200" indent="-457200">
              <a:buAutoNum type="alphaLcParenR" startAt="3"/>
            </a:pPr>
            <a:endParaRPr lang="en-CA" sz="3100" b="1" dirty="0" smtClean="0">
              <a:solidFill>
                <a:srgbClr val="C00000"/>
              </a:solidFill>
            </a:endParaRPr>
          </a:p>
          <a:p>
            <a:pPr marL="457200" indent="-457200">
              <a:buAutoNum type="alphaLcParenR" startAt="3"/>
            </a:pPr>
            <a:r>
              <a:rPr lang="en-CA" sz="3100" b="1" dirty="0" smtClean="0">
                <a:solidFill>
                  <a:srgbClr val="C00000"/>
                </a:solidFill>
              </a:rPr>
              <a:t>REPONDEZ DANS LE JOURNAL:  Comment </a:t>
            </a:r>
            <a:r>
              <a:rPr lang="en-CA" sz="3100" b="1" dirty="0" err="1" smtClean="0">
                <a:solidFill>
                  <a:srgbClr val="C00000"/>
                </a:solidFill>
              </a:rPr>
              <a:t>est</a:t>
            </a:r>
            <a:r>
              <a:rPr lang="en-CA" sz="3100" b="1" dirty="0" smtClean="0">
                <a:solidFill>
                  <a:srgbClr val="C00000"/>
                </a:solidFill>
              </a:rPr>
              <a:t> la </a:t>
            </a:r>
            <a:r>
              <a:rPr lang="en-CA" sz="3100" b="1" dirty="0" err="1" smtClean="0">
                <a:solidFill>
                  <a:srgbClr val="C00000"/>
                </a:solidFill>
              </a:rPr>
              <a:t>fille</a:t>
            </a:r>
            <a:r>
              <a:rPr lang="en-CA" sz="3100" b="1" dirty="0" smtClean="0">
                <a:solidFill>
                  <a:srgbClr val="C00000"/>
                </a:solidFill>
              </a:rPr>
              <a:t> </a:t>
            </a:r>
            <a:r>
              <a:rPr lang="en-CA" sz="3100" b="1" dirty="0">
                <a:solidFill>
                  <a:srgbClr val="C00000"/>
                </a:solidFill>
              </a:rPr>
              <a:t> </a:t>
            </a:r>
            <a:r>
              <a:rPr lang="en-CA" sz="3100" b="1" dirty="0" smtClean="0">
                <a:solidFill>
                  <a:srgbClr val="C00000"/>
                </a:solidFill>
              </a:rPr>
              <a:t>au </a:t>
            </a:r>
            <a:r>
              <a:rPr lang="en-CA" sz="3100" b="1" dirty="0" err="1" smtClean="0">
                <a:solidFill>
                  <a:srgbClr val="C00000"/>
                </a:solidFill>
              </a:rPr>
              <a:t>chandail</a:t>
            </a:r>
            <a:r>
              <a:rPr lang="en-CA" sz="3100" b="1" dirty="0" smtClean="0">
                <a:solidFill>
                  <a:srgbClr val="C00000"/>
                </a:solidFill>
              </a:rPr>
              <a:t> violet à la fin?  Que </a:t>
            </a:r>
            <a:r>
              <a:rPr lang="en-CA" sz="3100" b="1" dirty="0" err="1" smtClean="0">
                <a:solidFill>
                  <a:srgbClr val="C00000"/>
                </a:solidFill>
              </a:rPr>
              <a:t>pense</a:t>
            </a:r>
            <a:r>
              <a:rPr lang="en-CA" sz="3100" b="1" dirty="0" smtClean="0">
                <a:solidFill>
                  <a:srgbClr val="C00000"/>
                </a:solidFill>
              </a:rPr>
              <a:t>-t-</a:t>
            </a:r>
            <a:r>
              <a:rPr lang="en-CA" sz="3100" b="1" dirty="0" err="1" smtClean="0">
                <a:solidFill>
                  <a:srgbClr val="C00000"/>
                </a:solidFill>
              </a:rPr>
              <a:t>elle</a:t>
            </a:r>
            <a:r>
              <a:rPr lang="en-CA" sz="3100" b="1" dirty="0" smtClean="0">
                <a:solidFill>
                  <a:srgbClr val="C00000"/>
                </a:solidFill>
              </a:rPr>
              <a:t>? </a:t>
            </a:r>
            <a:r>
              <a:rPr lang="en-CA" sz="3100" b="1" dirty="0" err="1" smtClean="0">
                <a:solidFill>
                  <a:srgbClr val="C00000"/>
                </a:solidFill>
              </a:rPr>
              <a:t>Pourquoi</a:t>
            </a:r>
            <a:r>
              <a:rPr lang="en-CA" sz="3100" b="1" dirty="0" smtClean="0">
                <a:solidFill>
                  <a:srgbClr val="C00000"/>
                </a:solidFill>
              </a:rPr>
              <a:t>?   ECRIVEZ 3 PHRASES</a:t>
            </a:r>
            <a:r>
              <a:rPr lang="en-CA" b="1" dirty="0" smtClean="0">
                <a:solidFill>
                  <a:srgbClr val="C00000"/>
                </a:solidFill>
              </a:rPr>
              <a:t>. </a:t>
            </a:r>
            <a:endParaRPr lang="en-CA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CA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584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524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5972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French Script MT" panose="03020402040607040605" pitchFamily="66" charset="0"/>
              </a:rPr>
              <a:t>W</a:t>
            </a:r>
            <a:r>
              <a:rPr lang="en-US" dirty="0" smtClean="0">
                <a:latin typeface="French Script MT" panose="03020402040607040605" pitchFamily="66" charset="0"/>
              </a:rPr>
              <a:t>hat a tangled web we weave</a:t>
            </a:r>
          </a:p>
          <a:p>
            <a:pPr marL="0" indent="0">
              <a:buNone/>
            </a:pPr>
            <a:r>
              <a:rPr lang="en-US" dirty="0">
                <a:latin typeface="French Script MT" panose="03020402040607040605" pitchFamily="66" charset="0"/>
              </a:rPr>
              <a:t>W</a:t>
            </a:r>
            <a:r>
              <a:rPr lang="en-US" dirty="0" smtClean="0">
                <a:latin typeface="French Script MT" panose="03020402040607040605" pitchFamily="66" charset="0"/>
              </a:rPr>
              <a:t>hen first we practice to deceive</a:t>
            </a:r>
          </a:p>
          <a:p>
            <a:pPr marL="0" indent="0">
              <a:buNone/>
            </a:pPr>
            <a:r>
              <a:rPr lang="en-CA" dirty="0" err="1" smtClean="0"/>
              <a:t>Lisez</a:t>
            </a:r>
            <a:r>
              <a:rPr lang="en-CA" dirty="0" smtClean="0"/>
              <a:t> à haute </a:t>
            </a:r>
            <a:r>
              <a:rPr lang="en-CA" dirty="0" err="1" smtClean="0"/>
              <a:t>voix</a:t>
            </a:r>
            <a:r>
              <a:rPr lang="en-CA" dirty="0" smtClean="0"/>
              <a:t>:</a:t>
            </a:r>
          </a:p>
          <a:p>
            <a:pPr marL="0" indent="0">
              <a:buNone/>
            </a:pPr>
            <a:r>
              <a:rPr lang="en-CA" dirty="0" smtClean="0"/>
              <a:t>p</a:t>
            </a:r>
            <a:r>
              <a:rPr lang="en-CA" dirty="0"/>
              <a:t>. 6 </a:t>
            </a:r>
            <a:r>
              <a:rPr lang="en-CA" dirty="0" smtClean="0"/>
              <a:t>– </a:t>
            </a:r>
            <a:r>
              <a:rPr lang="en-CA" b="1" dirty="0" err="1" smtClean="0"/>
              <a:t>en</a:t>
            </a:r>
            <a:r>
              <a:rPr lang="en-CA" b="1" dirty="0" smtClean="0"/>
              <a:t> </a:t>
            </a:r>
            <a:r>
              <a:rPr lang="en-CA" b="1" dirty="0" err="1" smtClean="0"/>
              <a:t>deux</a:t>
            </a:r>
            <a:endParaRPr lang="en-CA" b="1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CHANTEL </a:t>
            </a:r>
            <a:r>
              <a:rPr lang="en-US" dirty="0"/>
              <a:t>/ SYLVIE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MARTIN / </a:t>
            </a:r>
            <a:r>
              <a:rPr lang="en-US" dirty="0" smtClean="0"/>
              <a:t>JEAN</a:t>
            </a:r>
          </a:p>
          <a:p>
            <a:pPr marL="0" indent="0">
              <a:buNone/>
            </a:pPr>
            <a:r>
              <a:rPr lang="en-CA" dirty="0" smtClean="0"/>
              <a:t>pp. 8, 9 (42-3), 10, 11(58) – </a:t>
            </a:r>
            <a:r>
              <a:rPr lang="en-CA" b="1" dirty="0" err="1" smtClean="0"/>
              <a:t>en</a:t>
            </a:r>
            <a:r>
              <a:rPr lang="en-CA" b="1" dirty="0" smtClean="0"/>
              <a:t> trois</a:t>
            </a:r>
          </a:p>
          <a:p>
            <a:pPr marL="514350" indent="-514350">
              <a:buFont typeface="+mj-lt"/>
              <a:buAutoNum type="alphaLcParenR"/>
            </a:pPr>
            <a:r>
              <a:rPr lang="en-CA" dirty="0" smtClean="0"/>
              <a:t>Sylvie</a:t>
            </a:r>
          </a:p>
          <a:p>
            <a:pPr marL="514350" indent="-514350">
              <a:buFont typeface="+mj-lt"/>
              <a:buAutoNum type="alphaLcParenR"/>
            </a:pPr>
            <a:r>
              <a:rPr lang="en-CA" dirty="0" smtClean="0"/>
              <a:t>Martin</a:t>
            </a:r>
          </a:p>
          <a:p>
            <a:pPr marL="514350" indent="-514350">
              <a:buFont typeface="+mj-lt"/>
              <a:buAutoNum type="alphaLcParenR"/>
            </a:pPr>
            <a:r>
              <a:rPr lang="en-CA" dirty="0" smtClean="0"/>
              <a:t>Jean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44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0"/>
            <a:ext cx="8042276" cy="1078114"/>
          </a:xfrm>
        </p:spPr>
        <p:txBody>
          <a:bodyPr>
            <a:normAutofit fontScale="90000"/>
          </a:bodyPr>
          <a:lstStyle/>
          <a:p>
            <a:r>
              <a:rPr lang="en-US" sz="3600" dirty="0" err="1"/>
              <a:t>Chien</a:t>
            </a:r>
            <a:r>
              <a:rPr lang="en-US" sz="3600" dirty="0"/>
              <a:t> et Chat – page </a:t>
            </a:r>
            <a:r>
              <a:rPr lang="en-US" sz="3600" dirty="0" smtClean="0"/>
              <a:t>3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Le </a:t>
            </a:r>
            <a:r>
              <a:rPr lang="en-US" sz="3600" dirty="0" err="1"/>
              <a:t>Vocabulaire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078114"/>
            <a:ext cx="8042276" cy="558223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err="1" smtClean="0"/>
              <a:t>Savez-vous</a:t>
            </a:r>
            <a:r>
              <a:rPr lang="en-US" b="1" dirty="0" smtClean="0"/>
              <a:t> </a:t>
            </a:r>
            <a:r>
              <a:rPr lang="en-US" b="1" dirty="0" err="1" smtClean="0"/>
              <a:t>ces</a:t>
            </a:r>
            <a:r>
              <a:rPr lang="en-US" b="1" dirty="0" smtClean="0"/>
              <a:t> mots en </a:t>
            </a:r>
            <a:r>
              <a:rPr lang="en-US" b="1" dirty="0" err="1" smtClean="0"/>
              <a:t>anglais</a:t>
            </a:r>
            <a:r>
              <a:rPr lang="en-US" b="1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le couloir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err="1" smtClean="0"/>
              <a:t>cette</a:t>
            </a:r>
            <a:r>
              <a:rPr lang="en-US" b="1" dirty="0" smtClean="0"/>
              <a:t> </a:t>
            </a:r>
            <a:r>
              <a:rPr lang="en-US" b="1" dirty="0" err="1" smtClean="0"/>
              <a:t>semaine</a:t>
            </a:r>
            <a:endParaRPr lang="en-US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b="1" dirty="0" err="1" smtClean="0"/>
              <a:t>montrer</a:t>
            </a:r>
            <a:endParaRPr lang="en-US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b="1" dirty="0" err="1" smtClean="0"/>
              <a:t>avoir</a:t>
            </a:r>
            <a:r>
              <a:rPr lang="en-US" b="1" dirty="0" smtClean="0"/>
              <a:t> </a:t>
            </a:r>
            <a:r>
              <a:rPr lang="en-US" b="1" dirty="0" err="1" smtClean="0"/>
              <a:t>l’air</a:t>
            </a:r>
            <a:endParaRPr lang="en-US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b="1" dirty="0" err="1" smtClean="0"/>
              <a:t>quels</a:t>
            </a:r>
            <a:r>
              <a:rPr lang="en-US" b="1" dirty="0" smtClean="0"/>
              <a:t> beaux </a:t>
            </a:r>
            <a:r>
              <a:rPr lang="en-US" b="1" dirty="0" err="1" smtClean="0"/>
              <a:t>yeux</a:t>
            </a:r>
            <a:r>
              <a:rPr lang="en-US" b="1" dirty="0" smtClean="0"/>
              <a:t> / </a:t>
            </a:r>
            <a:r>
              <a:rPr lang="en-US" b="1" dirty="0" err="1" smtClean="0"/>
              <a:t>quelle</a:t>
            </a:r>
            <a:r>
              <a:rPr lang="en-US" b="1" dirty="0" smtClean="0"/>
              <a:t> </a:t>
            </a:r>
            <a:r>
              <a:rPr lang="en-US" b="1" dirty="0" err="1" smtClean="0"/>
              <a:t>famille</a:t>
            </a:r>
            <a:endParaRPr lang="en-US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b="1" dirty="0" err="1" smtClean="0"/>
              <a:t>parier</a:t>
            </a:r>
            <a:endParaRPr lang="en-US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b="1" dirty="0" err="1" smtClean="0"/>
              <a:t>tous</a:t>
            </a:r>
            <a:r>
              <a:rPr lang="en-US" b="1" dirty="0" smtClean="0"/>
              <a:t> les </a:t>
            </a:r>
            <a:r>
              <a:rPr lang="en-US" b="1" dirty="0" err="1" smtClean="0"/>
              <a:t>soirs</a:t>
            </a:r>
            <a:endParaRPr lang="en-US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b="1" dirty="0" err="1" smtClean="0"/>
              <a:t>même</a:t>
            </a:r>
            <a:endParaRPr lang="en-US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b="1" dirty="0" err="1" smtClean="0"/>
              <a:t>dehors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473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Chien</a:t>
            </a:r>
            <a:r>
              <a:rPr lang="en-US" dirty="0" smtClean="0"/>
              <a:t> et Chat – page 4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600200"/>
            <a:ext cx="9143999" cy="501222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b="1" dirty="0" smtClean="0"/>
              <a:t>A) Avant de lire, </a:t>
            </a:r>
            <a:r>
              <a:rPr lang="en-CA" b="1" dirty="0" err="1" smtClean="0"/>
              <a:t>traduisez</a:t>
            </a:r>
            <a:r>
              <a:rPr lang="en-CA" b="1" dirty="0" smtClean="0"/>
              <a:t> </a:t>
            </a:r>
            <a:r>
              <a:rPr lang="en-CA" b="1" dirty="0" err="1" smtClean="0"/>
              <a:t>ces</a:t>
            </a:r>
            <a:r>
              <a:rPr lang="en-CA" b="1" dirty="0" smtClean="0"/>
              <a:t> phrases en </a:t>
            </a:r>
            <a:r>
              <a:rPr lang="en-CA" b="1" dirty="0" err="1" smtClean="0"/>
              <a:t>anglais</a:t>
            </a:r>
            <a:r>
              <a:rPr lang="en-CA" b="1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 err="1" smtClean="0"/>
              <a:t>Tu</a:t>
            </a:r>
            <a:r>
              <a:rPr lang="en-CA" dirty="0" smtClean="0"/>
              <a:t> </a:t>
            </a:r>
            <a:r>
              <a:rPr lang="en-CA" dirty="0" err="1" smtClean="0"/>
              <a:t>viens</a:t>
            </a:r>
            <a:r>
              <a:rPr lang="en-CA" dirty="0" smtClean="0"/>
              <a:t> </a:t>
            </a:r>
            <a:r>
              <a:rPr lang="en-CA" dirty="0" err="1" smtClean="0"/>
              <a:t>souper</a:t>
            </a:r>
            <a:r>
              <a:rPr lang="en-CA" dirty="0" smtClean="0"/>
              <a:t> chez </a:t>
            </a:r>
            <a:r>
              <a:rPr lang="en-CA" dirty="0" err="1" smtClean="0"/>
              <a:t>moi</a:t>
            </a:r>
            <a:r>
              <a:rPr lang="en-CA" dirty="0" smtClean="0"/>
              <a:t> </a:t>
            </a:r>
            <a:r>
              <a:rPr lang="en-CA" dirty="0" err="1" smtClean="0"/>
              <a:t>demain</a:t>
            </a:r>
            <a:r>
              <a:rPr lang="en-CA" dirty="0" smtClean="0"/>
              <a:t>?</a:t>
            </a:r>
            <a:endParaRPr lang="en-CA" dirty="0"/>
          </a:p>
          <a:p>
            <a:pPr marL="457200" indent="-457200">
              <a:buFont typeface="+mj-lt"/>
              <a:buAutoNum type="arabicPeriod"/>
            </a:pPr>
            <a:r>
              <a:rPr lang="en-CA" dirty="0" smtClean="0"/>
              <a:t>Je </a:t>
            </a:r>
            <a:r>
              <a:rPr lang="en-CA" dirty="0" err="1" smtClean="0"/>
              <a:t>regrette</a:t>
            </a:r>
            <a:r>
              <a:rPr lang="en-CA" dirty="0" smtClean="0"/>
              <a:t> </a:t>
            </a:r>
            <a:r>
              <a:rPr lang="en-CA" dirty="0" err="1" smtClean="0"/>
              <a:t>qu’il</a:t>
            </a:r>
            <a:r>
              <a:rPr lang="en-CA" dirty="0" smtClean="0"/>
              <a:t> </a:t>
            </a:r>
            <a:r>
              <a:rPr lang="en-CA" dirty="0" err="1" smtClean="0"/>
              <a:t>n’y</a:t>
            </a:r>
            <a:r>
              <a:rPr lang="en-CA" dirty="0" smtClean="0"/>
              <a:t> </a:t>
            </a:r>
            <a:r>
              <a:rPr lang="en-CA" dirty="0" err="1" smtClean="0"/>
              <a:t>avait</a:t>
            </a:r>
            <a:r>
              <a:rPr lang="en-CA" dirty="0" smtClean="0"/>
              <a:t> pas de dessert </a:t>
            </a:r>
            <a:r>
              <a:rPr lang="en-CA" dirty="0" err="1" smtClean="0"/>
              <a:t>aujourd’hui</a:t>
            </a:r>
            <a:r>
              <a:rPr lang="en-CA" dirty="0" smtClean="0"/>
              <a:t>.</a:t>
            </a:r>
            <a:endParaRPr lang="en-CA" dirty="0"/>
          </a:p>
          <a:p>
            <a:pPr marL="457200" indent="-457200">
              <a:buFont typeface="+mj-lt"/>
              <a:buAutoNum type="arabicPeriod"/>
            </a:pPr>
            <a:r>
              <a:rPr lang="en-CA" dirty="0" err="1" smtClean="0"/>
              <a:t>Qu’est-ce</a:t>
            </a:r>
            <a:r>
              <a:rPr lang="en-CA" dirty="0" smtClean="0"/>
              <a:t> </a:t>
            </a:r>
            <a:r>
              <a:rPr lang="en-CA" dirty="0" err="1" smtClean="0"/>
              <a:t>qu’elle</a:t>
            </a:r>
            <a:r>
              <a:rPr lang="en-CA" dirty="0" smtClean="0"/>
              <a:t> a?</a:t>
            </a:r>
            <a:endParaRPr lang="en-CA" dirty="0"/>
          </a:p>
          <a:p>
            <a:pPr marL="457200" indent="-457200">
              <a:buFont typeface="+mj-lt"/>
              <a:buAutoNum type="arabicPeriod"/>
            </a:pPr>
            <a:r>
              <a:rPr lang="en-CA" dirty="0" err="1"/>
              <a:t>Sauf</a:t>
            </a:r>
            <a:r>
              <a:rPr lang="en-CA" dirty="0"/>
              <a:t> </a:t>
            </a:r>
            <a:r>
              <a:rPr lang="en-CA" dirty="0" err="1"/>
              <a:t>quand</a:t>
            </a:r>
            <a:r>
              <a:rPr lang="en-CA" dirty="0"/>
              <a:t> ma </a:t>
            </a:r>
            <a:r>
              <a:rPr lang="en-CA" dirty="0" err="1" smtClean="0"/>
              <a:t>cousine</a:t>
            </a:r>
            <a:r>
              <a:rPr lang="en-CA" dirty="0" smtClean="0"/>
              <a:t> </a:t>
            </a:r>
            <a:r>
              <a:rPr lang="en-CA" dirty="0" err="1" smtClean="0"/>
              <a:t>vient</a:t>
            </a:r>
            <a:r>
              <a:rPr lang="en-CA" dirty="0" smtClean="0"/>
              <a:t> </a:t>
            </a:r>
            <a:r>
              <a:rPr lang="en-CA" dirty="0"/>
              <a:t>me </a:t>
            </a:r>
            <a:r>
              <a:rPr lang="en-CA" dirty="0" err="1"/>
              <a:t>voir</a:t>
            </a:r>
            <a:r>
              <a:rPr lang="en-CA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 smtClean="0"/>
              <a:t>Je </a:t>
            </a:r>
            <a:r>
              <a:rPr lang="en-CA" dirty="0" err="1" smtClean="0"/>
              <a:t>lui</a:t>
            </a:r>
            <a:r>
              <a:rPr lang="en-CA" dirty="0" smtClean="0"/>
              <a:t> </a:t>
            </a:r>
            <a:r>
              <a:rPr lang="en-CA" dirty="0" err="1" smtClean="0"/>
              <a:t>ai</a:t>
            </a:r>
            <a:r>
              <a:rPr lang="en-CA" dirty="0" smtClean="0"/>
              <a:t> </a:t>
            </a:r>
            <a:r>
              <a:rPr lang="en-CA" dirty="0" err="1" smtClean="0"/>
              <a:t>envoyé</a:t>
            </a:r>
            <a:r>
              <a:rPr lang="en-CA" dirty="0" smtClean="0"/>
              <a:t> </a:t>
            </a:r>
            <a:r>
              <a:rPr lang="en-CA" dirty="0" err="1" smtClean="0"/>
              <a:t>une</a:t>
            </a:r>
            <a:r>
              <a:rPr lang="en-CA" dirty="0" smtClean="0"/>
              <a:t> photo de ma belle petite </a:t>
            </a:r>
            <a:r>
              <a:rPr lang="en-CA" dirty="0" err="1" smtClean="0"/>
              <a:t>amie</a:t>
            </a:r>
            <a:r>
              <a:rPr lang="en-CA" dirty="0" smtClean="0"/>
              <a:t>.</a:t>
            </a:r>
          </a:p>
          <a:p>
            <a:pPr marL="0" indent="0">
              <a:buNone/>
            </a:pPr>
            <a:r>
              <a:rPr lang="en-CA" b="1" dirty="0" smtClean="0"/>
              <a:t>B) </a:t>
            </a:r>
            <a:r>
              <a:rPr lang="en-CA" b="1" dirty="0" err="1" smtClean="0">
                <a:solidFill>
                  <a:srgbClr val="0070C0"/>
                </a:solidFill>
              </a:rPr>
              <a:t>Lisez</a:t>
            </a:r>
            <a:r>
              <a:rPr lang="en-CA" b="1" dirty="0" smtClean="0">
                <a:solidFill>
                  <a:srgbClr val="0070C0"/>
                </a:solidFill>
              </a:rPr>
              <a:t> page 4, </a:t>
            </a:r>
            <a:r>
              <a:rPr lang="en-CA" b="1" dirty="0" err="1" smtClean="0">
                <a:solidFill>
                  <a:srgbClr val="0070C0"/>
                </a:solidFill>
              </a:rPr>
              <a:t>ajoutez</a:t>
            </a:r>
            <a:r>
              <a:rPr lang="en-CA" b="1" dirty="0" smtClean="0">
                <a:solidFill>
                  <a:srgbClr val="0070C0"/>
                </a:solidFill>
              </a:rPr>
              <a:t> à </a:t>
            </a:r>
            <a:r>
              <a:rPr lang="en-CA" b="1" dirty="0" err="1" smtClean="0">
                <a:solidFill>
                  <a:srgbClr val="0070C0"/>
                </a:solidFill>
              </a:rPr>
              <a:t>vos</a:t>
            </a:r>
            <a:r>
              <a:rPr lang="en-CA" b="1" dirty="0" smtClean="0">
                <a:solidFill>
                  <a:srgbClr val="0070C0"/>
                </a:solidFill>
              </a:rPr>
              <a:t> notes de </a:t>
            </a:r>
            <a:r>
              <a:rPr lang="en-CA" b="1" dirty="0" err="1" smtClean="0">
                <a:solidFill>
                  <a:srgbClr val="0070C0"/>
                </a:solidFill>
              </a:rPr>
              <a:t>cours</a:t>
            </a:r>
            <a:r>
              <a:rPr lang="en-CA" b="1" dirty="0" smtClean="0">
                <a:solidFill>
                  <a:srgbClr val="0070C0"/>
                </a:solidFill>
              </a:rPr>
              <a:t>, le nouveau </a:t>
            </a:r>
            <a:r>
              <a:rPr lang="en-CA" b="1" dirty="0" err="1" smtClean="0">
                <a:solidFill>
                  <a:srgbClr val="0070C0"/>
                </a:solidFill>
              </a:rPr>
              <a:t>vocabulaire</a:t>
            </a:r>
            <a:r>
              <a:rPr lang="en-CA" b="1" dirty="0" smtClean="0">
                <a:solidFill>
                  <a:srgbClr val="0070C0"/>
                </a:solidFill>
              </a:rPr>
              <a:t> </a:t>
            </a:r>
            <a:r>
              <a:rPr lang="en-CA" b="1" dirty="0" err="1" smtClean="0">
                <a:solidFill>
                  <a:srgbClr val="0070C0"/>
                </a:solidFill>
              </a:rPr>
              <a:t>français</a:t>
            </a:r>
            <a:r>
              <a:rPr lang="en-CA" b="1" dirty="0" smtClean="0">
                <a:solidFill>
                  <a:srgbClr val="0070C0"/>
                </a:solidFill>
              </a:rPr>
              <a:t> - </a:t>
            </a:r>
            <a:r>
              <a:rPr lang="en-CA" b="1" dirty="0" err="1">
                <a:solidFill>
                  <a:srgbClr val="0070C0"/>
                </a:solidFill>
              </a:rPr>
              <a:t>anglais</a:t>
            </a:r>
            <a:r>
              <a:rPr lang="en-CA" b="1" dirty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r>
              <a:rPr lang="en-CA" b="1" dirty="0" smtClean="0"/>
              <a:t>C) </a:t>
            </a:r>
            <a:r>
              <a:rPr lang="en-CA" b="1" dirty="0" smtClean="0">
                <a:solidFill>
                  <a:srgbClr val="C00000"/>
                </a:solidFill>
              </a:rPr>
              <a:t>Notation de Journal 2:  Comment </a:t>
            </a:r>
            <a:r>
              <a:rPr lang="en-CA" b="1" dirty="0" err="1" smtClean="0">
                <a:solidFill>
                  <a:srgbClr val="C00000"/>
                </a:solidFill>
              </a:rPr>
              <a:t>est</a:t>
            </a:r>
            <a:r>
              <a:rPr lang="en-CA" b="1" dirty="0" smtClean="0">
                <a:solidFill>
                  <a:srgbClr val="C00000"/>
                </a:solidFill>
              </a:rPr>
              <a:t> Jean à la fin de la page?  </a:t>
            </a:r>
            <a:r>
              <a:rPr lang="en-CA" b="1" dirty="0" err="1" smtClean="0">
                <a:solidFill>
                  <a:srgbClr val="C00000"/>
                </a:solidFill>
              </a:rPr>
              <a:t>Quel</a:t>
            </a:r>
            <a:r>
              <a:rPr lang="en-CA" b="1" dirty="0" smtClean="0">
                <a:solidFill>
                  <a:srgbClr val="C00000"/>
                </a:solidFill>
              </a:rPr>
              <a:t> </a:t>
            </a:r>
            <a:r>
              <a:rPr lang="en-CA" b="1" dirty="0" err="1" smtClean="0">
                <a:solidFill>
                  <a:srgbClr val="C00000"/>
                </a:solidFill>
              </a:rPr>
              <a:t>est</a:t>
            </a:r>
            <a:r>
              <a:rPr lang="en-CA" b="1" dirty="0" smtClean="0">
                <a:solidFill>
                  <a:srgbClr val="C00000"/>
                </a:solidFill>
              </a:rPr>
              <a:t> son </a:t>
            </a:r>
            <a:r>
              <a:rPr lang="en-CA" b="1" dirty="0" err="1" smtClean="0">
                <a:solidFill>
                  <a:srgbClr val="C00000"/>
                </a:solidFill>
              </a:rPr>
              <a:t>problème</a:t>
            </a:r>
            <a:r>
              <a:rPr lang="en-CA" b="1" dirty="0" smtClean="0">
                <a:solidFill>
                  <a:srgbClr val="C00000"/>
                </a:solidFill>
              </a:rPr>
              <a:t>? </a:t>
            </a:r>
            <a:endParaRPr lang="en-CA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CA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27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7576"/>
            <a:ext cx="9143999" cy="1162587"/>
          </a:xfrm>
        </p:spPr>
        <p:txBody>
          <a:bodyPr/>
          <a:lstStyle/>
          <a:p>
            <a:r>
              <a:rPr lang="en-US" sz="3200" dirty="0" smtClean="0"/>
              <a:t> 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1151120"/>
              </p:ext>
            </p:extLst>
          </p:nvPr>
        </p:nvGraphicFramePr>
        <p:xfrm>
          <a:off x="0" y="1270163"/>
          <a:ext cx="9143998" cy="4358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27611"/>
                <a:gridCol w="3721972"/>
                <a:gridCol w="2794415"/>
              </a:tblGrid>
              <a:tr h="2783184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2800" dirty="0" err="1" smtClean="0"/>
                        <a:t>sauf</a:t>
                      </a:r>
                      <a:endParaRPr lang="en-US" sz="280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800" dirty="0" smtClean="0"/>
                        <a:t>les </a:t>
                      </a:r>
                      <a:r>
                        <a:rPr lang="en-US" sz="2800" dirty="0" err="1" smtClean="0"/>
                        <a:t>puces</a:t>
                      </a:r>
                      <a:endParaRPr lang="en-US" sz="280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800" dirty="0" err="1" smtClean="0"/>
                        <a:t>enfermer</a:t>
                      </a:r>
                      <a:endParaRPr lang="en-US" sz="280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800" dirty="0" smtClean="0"/>
                        <a:t>la cave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800" dirty="0" smtClean="0"/>
                        <a:t>pendant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800" dirty="0" err="1" smtClean="0"/>
                        <a:t>fou</a:t>
                      </a:r>
                      <a:endParaRPr lang="en-US" sz="280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800" dirty="0" err="1" smtClean="0"/>
                        <a:t>tu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pourras</a:t>
                      </a:r>
                      <a:endParaRPr lang="en-US" sz="280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800" dirty="0" err="1" smtClean="0"/>
                        <a:t>voir</a:t>
                      </a:r>
                      <a:endParaRPr lang="en-US" sz="2800" dirty="0" smtClean="0"/>
                    </a:p>
                    <a:p>
                      <a:pPr marL="342900" indent="-342900">
                        <a:buAutoNum type="arabicPeriod"/>
                      </a:pP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2800" dirty="0" smtClean="0"/>
                        <a:t>9. chez </a:t>
                      </a:r>
                      <a:r>
                        <a:rPr lang="en-US" sz="2800" dirty="0" err="1" smtClean="0"/>
                        <a:t>moi</a:t>
                      </a:r>
                      <a:endParaRPr lang="en-US" sz="2800" dirty="0" smtClean="0"/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sz="2800" dirty="0" smtClean="0"/>
                        <a:t>10. </a:t>
                      </a:r>
                      <a:r>
                        <a:rPr lang="en-US" sz="2800" dirty="0" err="1" smtClean="0"/>
                        <a:t>n’est-ce</a:t>
                      </a:r>
                      <a:r>
                        <a:rPr lang="en-US" sz="2800" dirty="0" smtClean="0"/>
                        <a:t> pas?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sz="2800" dirty="0" smtClean="0"/>
                        <a:t>11. </a:t>
                      </a:r>
                      <a:r>
                        <a:rPr lang="en-US" sz="2800" dirty="0" err="1" smtClean="0"/>
                        <a:t>jamais</a:t>
                      </a:r>
                      <a:endParaRPr lang="en-US" sz="2800" dirty="0" smtClean="0"/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sz="2800" dirty="0" smtClean="0"/>
                        <a:t>12.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dirty="0" err="1" smtClean="0"/>
                        <a:t>j’aurai</a:t>
                      </a:r>
                      <a:endParaRPr lang="en-US" sz="2800" dirty="0" smtClean="0"/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sz="2800" dirty="0" smtClean="0"/>
                        <a:t>13. la fin du monde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sz="2800" dirty="0" smtClean="0"/>
                        <a:t>14. </a:t>
                      </a:r>
                      <a:r>
                        <a:rPr lang="en-US" sz="2800" dirty="0" err="1" smtClean="0"/>
                        <a:t>appris</a:t>
                      </a:r>
                      <a:endParaRPr lang="en-US" sz="2800" dirty="0" smtClean="0"/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sz="2800" dirty="0" smtClean="0"/>
                        <a:t>15. </a:t>
                      </a:r>
                      <a:r>
                        <a:rPr lang="en-US" sz="2800" dirty="0" err="1" smtClean="0"/>
                        <a:t>il</a:t>
                      </a:r>
                      <a:r>
                        <a:rPr lang="en-US" sz="2800" dirty="0" smtClean="0"/>
                        <a:t> y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avait</a:t>
                      </a:r>
                      <a:endParaRPr lang="en-US" sz="2800" baseline="0" dirty="0" smtClean="0"/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sz="2800" baseline="0" dirty="0" smtClean="0"/>
                        <a:t>16. la chose</a:t>
                      </a:r>
                    </a:p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800" baseline="0" dirty="0" smtClean="0"/>
                        <a:t>17. </a:t>
                      </a:r>
                      <a:r>
                        <a:rPr lang="en-US" sz="2800" baseline="0" dirty="0" err="1" smtClean="0"/>
                        <a:t>angoisser</a:t>
                      </a:r>
                      <a:endParaRPr lang="en-US" sz="2800" baseline="0" dirty="0" smtClean="0"/>
                    </a:p>
                    <a:p>
                      <a:pPr marL="0" indent="0">
                        <a:buNone/>
                      </a:pPr>
                      <a:r>
                        <a:rPr lang="en-US" sz="2800" baseline="0" dirty="0" smtClean="0"/>
                        <a:t>18. fin de </a:t>
                      </a:r>
                      <a:r>
                        <a:rPr lang="en-US" sz="2800" baseline="0" dirty="0" err="1" smtClean="0"/>
                        <a:t>semaine</a:t>
                      </a:r>
                      <a:endParaRPr lang="en-US" sz="2800" baseline="0" dirty="0" smtClean="0"/>
                    </a:p>
                    <a:p>
                      <a:pPr marL="0" indent="0">
                        <a:buNone/>
                      </a:pPr>
                      <a:r>
                        <a:rPr lang="en-US" sz="2800" baseline="0" dirty="0" smtClean="0"/>
                        <a:t>19. </a:t>
                      </a:r>
                      <a:r>
                        <a:rPr lang="en-US" sz="2800" baseline="0" dirty="0" err="1" smtClean="0"/>
                        <a:t>alors</a:t>
                      </a:r>
                      <a:endParaRPr lang="en-US" sz="2800" baseline="0" dirty="0" smtClean="0"/>
                    </a:p>
                    <a:p>
                      <a:pPr marL="0" indent="0">
                        <a:buNone/>
                      </a:pPr>
                      <a:r>
                        <a:rPr lang="en-US" sz="2800" baseline="0" dirty="0" smtClean="0"/>
                        <a:t>20. </a:t>
                      </a:r>
                      <a:r>
                        <a:rPr lang="en-US" sz="2800" baseline="0" dirty="0" err="1" smtClean="0"/>
                        <a:t>si</a:t>
                      </a:r>
                      <a:endParaRPr lang="en-US" sz="2800" baseline="0" dirty="0" smtClean="0"/>
                    </a:p>
                    <a:p>
                      <a:pPr marL="0" indent="0">
                        <a:buNone/>
                      </a:pPr>
                      <a:r>
                        <a:rPr lang="en-US" sz="2800" dirty="0" smtClean="0"/>
                        <a:t>21. </a:t>
                      </a:r>
                      <a:r>
                        <a:rPr lang="en-US" sz="2800" dirty="0" err="1" smtClean="0"/>
                        <a:t>toujours</a:t>
                      </a:r>
                      <a:endParaRPr lang="en-US" sz="2800" dirty="0" smtClean="0"/>
                    </a:p>
                    <a:p>
                      <a:pPr marL="0" indent="0">
                        <a:buNone/>
                      </a:pPr>
                      <a:r>
                        <a:rPr lang="en-US" sz="2800" dirty="0" smtClean="0"/>
                        <a:t>22. </a:t>
                      </a:r>
                      <a:r>
                        <a:rPr lang="en-US" sz="2800" dirty="0" err="1" smtClean="0"/>
                        <a:t>écrit</a:t>
                      </a:r>
                      <a:endParaRPr lang="en-US" sz="2800" dirty="0" smtClean="0"/>
                    </a:p>
                    <a:p>
                      <a:pPr marL="0" indent="0">
                        <a:buNone/>
                      </a:pPr>
                      <a:r>
                        <a:rPr lang="en-US" sz="2800" dirty="0" smtClean="0"/>
                        <a:t>23.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dirty="0" err="1" smtClean="0"/>
                        <a:t>envoyé</a:t>
                      </a:r>
                      <a:endParaRPr lang="en-US" sz="2800" dirty="0" smtClean="0"/>
                    </a:p>
                    <a:p>
                      <a:pPr marL="0" indent="0">
                        <a:buNone/>
                      </a:pPr>
                      <a:r>
                        <a:rPr lang="en-US" sz="2800" dirty="0" smtClean="0"/>
                        <a:t>24. </a:t>
                      </a:r>
                      <a:r>
                        <a:rPr lang="en-US" sz="2800" dirty="0" err="1" smtClean="0"/>
                        <a:t>était</a:t>
                      </a:r>
                      <a:endParaRPr lang="en-US" sz="2800" dirty="0" smtClean="0"/>
                    </a:p>
                    <a:p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78873" y="107576"/>
            <a:ext cx="7509163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Chien</a:t>
            </a:r>
            <a:r>
              <a:rPr lang="en-US" sz="2800" dirty="0"/>
              <a:t> et Chat – </a:t>
            </a:r>
            <a:r>
              <a:rPr lang="en-US" sz="2800"/>
              <a:t>page </a:t>
            </a:r>
            <a:r>
              <a:rPr lang="en-US" sz="2800" smtClean="0"/>
              <a:t>4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Le </a:t>
            </a:r>
            <a:r>
              <a:rPr lang="en-US" sz="2800" dirty="0" err="1" smtClean="0"/>
              <a:t>Vocabulaire</a:t>
            </a:r>
            <a:r>
              <a:rPr lang="en-US" sz="2800" dirty="0" smtClean="0"/>
              <a:t> </a:t>
            </a:r>
            <a:r>
              <a:rPr lang="en-US" sz="2800" b="1" dirty="0" err="1"/>
              <a:t>Savez-vous</a:t>
            </a:r>
            <a:r>
              <a:rPr lang="en-US" sz="2800" b="1" dirty="0"/>
              <a:t> </a:t>
            </a:r>
            <a:r>
              <a:rPr lang="en-US" sz="2800" b="1" dirty="0" err="1"/>
              <a:t>ces</a:t>
            </a:r>
            <a:r>
              <a:rPr lang="en-US" sz="2800" b="1" dirty="0"/>
              <a:t> mots </a:t>
            </a:r>
            <a:r>
              <a:rPr lang="en-US" sz="2800" b="1" dirty="0" err="1"/>
              <a:t>en</a:t>
            </a:r>
            <a:r>
              <a:rPr lang="en-US" sz="2800" b="1" dirty="0"/>
              <a:t> </a:t>
            </a:r>
            <a:r>
              <a:rPr lang="en-US" sz="2800" b="1" dirty="0" err="1"/>
              <a:t>anglais</a:t>
            </a:r>
            <a:r>
              <a:rPr lang="en-US" sz="2800" b="1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92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7576"/>
            <a:ext cx="9143999" cy="2391784"/>
          </a:xfrm>
        </p:spPr>
        <p:txBody>
          <a:bodyPr>
            <a:normAutofit fontScale="90000"/>
          </a:bodyPr>
          <a:lstStyle/>
          <a:p>
            <a:r>
              <a:rPr lang="en-US" sz="3200" dirty="0" err="1"/>
              <a:t>Chien</a:t>
            </a:r>
            <a:r>
              <a:rPr lang="en-US" sz="3200" dirty="0"/>
              <a:t> et Chat – page </a:t>
            </a:r>
            <a:r>
              <a:rPr lang="en-US" sz="3200" dirty="0" smtClean="0"/>
              <a:t>4</a:t>
            </a:r>
            <a:br>
              <a:rPr lang="en-US" sz="3200" dirty="0" smtClean="0"/>
            </a:br>
            <a:r>
              <a:rPr lang="en-US" sz="3200" dirty="0" smtClean="0"/>
              <a:t>Le </a:t>
            </a:r>
            <a:r>
              <a:rPr lang="en-US" sz="3200" dirty="0" err="1" smtClean="0"/>
              <a:t>Vocabulaire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Copy out the words for your column.  Know what they mean in English.</a:t>
            </a:r>
            <a:br>
              <a:rPr lang="en-US" sz="3200" dirty="0" smtClean="0"/>
            </a:br>
            <a:r>
              <a:rPr lang="en-US" sz="3200" dirty="0" smtClean="0"/>
              <a:t>Find the sentence with the word in the story. 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7198588"/>
              </p:ext>
            </p:extLst>
          </p:nvPr>
        </p:nvGraphicFramePr>
        <p:xfrm>
          <a:off x="231836" y="2499360"/>
          <a:ext cx="9143998" cy="4358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27611"/>
                <a:gridCol w="3721972"/>
                <a:gridCol w="2794415"/>
              </a:tblGrid>
              <a:tr h="2783184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2800" dirty="0" err="1" smtClean="0"/>
                        <a:t>sauf</a:t>
                      </a:r>
                      <a:endParaRPr lang="en-US" sz="280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800" dirty="0" smtClean="0"/>
                        <a:t>les </a:t>
                      </a:r>
                      <a:r>
                        <a:rPr lang="en-US" sz="2800" dirty="0" err="1" smtClean="0"/>
                        <a:t>puces</a:t>
                      </a:r>
                      <a:endParaRPr lang="en-US" sz="280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800" dirty="0" err="1" smtClean="0"/>
                        <a:t>enfermer</a:t>
                      </a:r>
                      <a:endParaRPr lang="en-US" sz="280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800" dirty="0" smtClean="0"/>
                        <a:t>la cave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800" dirty="0" smtClean="0"/>
                        <a:t>pendant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800" dirty="0" err="1" smtClean="0"/>
                        <a:t>fou</a:t>
                      </a:r>
                      <a:endParaRPr lang="en-US" sz="280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800" dirty="0" err="1" smtClean="0"/>
                        <a:t>tu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pourras</a:t>
                      </a:r>
                      <a:endParaRPr lang="en-US" sz="280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800" dirty="0" err="1" smtClean="0"/>
                        <a:t>voir</a:t>
                      </a:r>
                      <a:endParaRPr lang="en-US" sz="2800" dirty="0" smtClean="0"/>
                    </a:p>
                    <a:p>
                      <a:pPr marL="342900" indent="-342900">
                        <a:buAutoNum type="arabicPeriod"/>
                      </a:pP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2800" dirty="0" smtClean="0"/>
                        <a:t>9. chez </a:t>
                      </a:r>
                      <a:r>
                        <a:rPr lang="en-US" sz="2800" dirty="0" err="1" smtClean="0"/>
                        <a:t>moi</a:t>
                      </a:r>
                      <a:endParaRPr lang="en-US" sz="2800" dirty="0" smtClean="0"/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sz="2800" dirty="0" smtClean="0"/>
                        <a:t>10. </a:t>
                      </a:r>
                      <a:r>
                        <a:rPr lang="en-US" sz="2800" dirty="0" err="1" smtClean="0"/>
                        <a:t>n’est-ce</a:t>
                      </a:r>
                      <a:r>
                        <a:rPr lang="en-US" sz="2800" dirty="0" smtClean="0"/>
                        <a:t> pas?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sz="2800" dirty="0" smtClean="0"/>
                        <a:t>11. </a:t>
                      </a:r>
                      <a:r>
                        <a:rPr lang="en-US" sz="2800" dirty="0" err="1" smtClean="0"/>
                        <a:t>jamais</a:t>
                      </a:r>
                      <a:endParaRPr lang="en-US" sz="2800" dirty="0" smtClean="0"/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sz="2800" dirty="0" smtClean="0"/>
                        <a:t>12.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dirty="0" err="1" smtClean="0"/>
                        <a:t>j’aurai</a:t>
                      </a:r>
                      <a:endParaRPr lang="en-US" sz="2800" dirty="0" smtClean="0"/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sz="2800" dirty="0" smtClean="0"/>
                        <a:t>13. la fin du monde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sz="2800" dirty="0" smtClean="0"/>
                        <a:t>14. </a:t>
                      </a:r>
                      <a:r>
                        <a:rPr lang="en-US" sz="2800" dirty="0" err="1" smtClean="0"/>
                        <a:t>appris</a:t>
                      </a:r>
                      <a:endParaRPr lang="en-US" sz="2800" dirty="0" smtClean="0"/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sz="2800" dirty="0" smtClean="0"/>
                        <a:t>15. </a:t>
                      </a:r>
                      <a:r>
                        <a:rPr lang="en-US" sz="2800" dirty="0" err="1" smtClean="0"/>
                        <a:t>il</a:t>
                      </a:r>
                      <a:r>
                        <a:rPr lang="en-US" sz="2800" dirty="0" smtClean="0"/>
                        <a:t> y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avait</a:t>
                      </a:r>
                      <a:endParaRPr lang="en-US" sz="2800" baseline="0" dirty="0" smtClean="0"/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sz="2800" baseline="0" dirty="0" smtClean="0"/>
                        <a:t>16. la chose</a:t>
                      </a:r>
                    </a:p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800" baseline="0" dirty="0" smtClean="0"/>
                        <a:t>17. </a:t>
                      </a:r>
                      <a:r>
                        <a:rPr lang="en-US" sz="2800" baseline="0" dirty="0" err="1" smtClean="0"/>
                        <a:t>angoisser</a:t>
                      </a:r>
                      <a:endParaRPr lang="en-US" sz="2800" baseline="0" dirty="0" smtClean="0"/>
                    </a:p>
                    <a:p>
                      <a:pPr marL="0" indent="0">
                        <a:buNone/>
                      </a:pPr>
                      <a:r>
                        <a:rPr lang="en-US" sz="2800" baseline="0" dirty="0" smtClean="0"/>
                        <a:t>18. fin de </a:t>
                      </a:r>
                      <a:r>
                        <a:rPr lang="en-US" sz="2800" baseline="0" dirty="0" err="1" smtClean="0"/>
                        <a:t>semaine</a:t>
                      </a:r>
                      <a:endParaRPr lang="en-US" sz="2800" baseline="0" dirty="0" smtClean="0"/>
                    </a:p>
                    <a:p>
                      <a:pPr marL="0" indent="0">
                        <a:buNone/>
                      </a:pPr>
                      <a:r>
                        <a:rPr lang="en-US" sz="2800" baseline="0" dirty="0" smtClean="0"/>
                        <a:t>19. </a:t>
                      </a:r>
                      <a:r>
                        <a:rPr lang="en-US" sz="2800" baseline="0" dirty="0" err="1" smtClean="0"/>
                        <a:t>alors</a:t>
                      </a:r>
                      <a:endParaRPr lang="en-US" sz="2800" baseline="0" dirty="0" smtClean="0"/>
                    </a:p>
                    <a:p>
                      <a:pPr marL="0" indent="0">
                        <a:buNone/>
                      </a:pPr>
                      <a:r>
                        <a:rPr lang="en-US" sz="2800" baseline="0" dirty="0" smtClean="0"/>
                        <a:t>20. </a:t>
                      </a:r>
                      <a:r>
                        <a:rPr lang="en-US" sz="2800" baseline="0" dirty="0" err="1" smtClean="0"/>
                        <a:t>si</a:t>
                      </a:r>
                      <a:endParaRPr lang="en-US" sz="2800" baseline="0" dirty="0" smtClean="0"/>
                    </a:p>
                    <a:p>
                      <a:pPr marL="0" indent="0">
                        <a:buNone/>
                      </a:pPr>
                      <a:r>
                        <a:rPr lang="en-US" sz="2800" dirty="0" smtClean="0"/>
                        <a:t>21. </a:t>
                      </a:r>
                      <a:r>
                        <a:rPr lang="en-US" sz="2800" dirty="0" err="1" smtClean="0"/>
                        <a:t>toujours</a:t>
                      </a:r>
                      <a:endParaRPr lang="en-US" sz="2800" dirty="0" smtClean="0"/>
                    </a:p>
                    <a:p>
                      <a:pPr marL="0" indent="0">
                        <a:buNone/>
                      </a:pPr>
                      <a:r>
                        <a:rPr lang="en-US" sz="2800" dirty="0" smtClean="0"/>
                        <a:t>22. </a:t>
                      </a:r>
                      <a:r>
                        <a:rPr lang="en-US" sz="2800" dirty="0" err="1" smtClean="0"/>
                        <a:t>écrit</a:t>
                      </a:r>
                      <a:endParaRPr lang="en-US" sz="2800" dirty="0" smtClean="0"/>
                    </a:p>
                    <a:p>
                      <a:pPr marL="0" indent="0">
                        <a:buNone/>
                      </a:pPr>
                      <a:r>
                        <a:rPr lang="en-US" sz="2800" dirty="0" smtClean="0"/>
                        <a:t>23.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dirty="0" err="1" smtClean="0"/>
                        <a:t>envoyé</a:t>
                      </a:r>
                      <a:endParaRPr lang="en-US" sz="2800" dirty="0" smtClean="0"/>
                    </a:p>
                    <a:p>
                      <a:pPr marL="0" indent="0">
                        <a:buNone/>
                      </a:pPr>
                      <a:r>
                        <a:rPr lang="en-US" sz="2800" dirty="0" smtClean="0"/>
                        <a:t>24. </a:t>
                      </a:r>
                      <a:r>
                        <a:rPr lang="en-US" sz="2800" dirty="0" err="1" smtClean="0"/>
                        <a:t>était</a:t>
                      </a:r>
                      <a:endParaRPr lang="en-US" sz="2800" dirty="0" smtClean="0"/>
                    </a:p>
                    <a:p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235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862242"/>
          </a:xfrm>
        </p:spPr>
        <p:txBody>
          <a:bodyPr/>
          <a:lstStyle/>
          <a:p>
            <a:r>
              <a:rPr lang="en-US" dirty="0" err="1" smtClean="0"/>
              <a:t>Chien</a:t>
            </a:r>
            <a:r>
              <a:rPr lang="en-US" dirty="0" smtClean="0"/>
              <a:t> et Chat – page 5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" y="969818"/>
            <a:ext cx="9144000" cy="588818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CA" b="1" dirty="0" smtClean="0"/>
              <a:t>A) Avant de lire, </a:t>
            </a:r>
            <a:r>
              <a:rPr lang="en-CA" b="1" dirty="0" err="1" smtClean="0"/>
              <a:t>traduisez</a:t>
            </a:r>
            <a:r>
              <a:rPr lang="en-CA" b="1" dirty="0" smtClean="0"/>
              <a:t> </a:t>
            </a:r>
            <a:r>
              <a:rPr lang="en-CA" b="1" dirty="0" err="1" smtClean="0"/>
              <a:t>ces</a:t>
            </a:r>
            <a:r>
              <a:rPr lang="en-CA" b="1" dirty="0" smtClean="0"/>
              <a:t> phrases en </a:t>
            </a:r>
            <a:r>
              <a:rPr lang="en-CA" b="1" dirty="0" err="1" smtClean="0"/>
              <a:t>français</a:t>
            </a:r>
            <a:r>
              <a:rPr lang="en-CA" b="1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 smtClean="0"/>
              <a:t>Martin wants to have dinner with Sylvie and me on Saturday night.</a:t>
            </a:r>
            <a:endParaRPr lang="en-CA" dirty="0"/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Do you think that I’m crazy</a:t>
            </a:r>
            <a:r>
              <a:rPr lang="en-CA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 smtClean="0"/>
              <a:t>If she learns this story from someone else, she’s going to be more furious.</a:t>
            </a:r>
            <a:endParaRPr lang="en-CA" dirty="0"/>
          </a:p>
          <a:p>
            <a:pPr marL="457200" indent="-457200">
              <a:buFont typeface="+mj-lt"/>
              <a:buAutoNum type="arabicPeriod"/>
            </a:pPr>
            <a:r>
              <a:rPr lang="en-CA" dirty="0" smtClean="0"/>
              <a:t>Oh she is going to kill you, that is certain.</a:t>
            </a:r>
            <a:endParaRPr lang="en-CA" dirty="0"/>
          </a:p>
          <a:p>
            <a:pPr marL="457200" indent="-457200">
              <a:buFont typeface="+mj-lt"/>
              <a:buAutoNum type="arabicPeriod"/>
            </a:pPr>
            <a:r>
              <a:rPr lang="en-CA" dirty="0" smtClean="0"/>
              <a:t>You know very well that I adore my grandmother.</a:t>
            </a:r>
          </a:p>
          <a:p>
            <a:pPr marL="0" indent="0">
              <a:buNone/>
            </a:pPr>
            <a:r>
              <a:rPr lang="en-CA" b="1" dirty="0" smtClean="0">
                <a:solidFill>
                  <a:srgbClr val="0000FF"/>
                </a:solidFill>
              </a:rPr>
              <a:t>B) </a:t>
            </a:r>
            <a:r>
              <a:rPr lang="en-CA" b="1" dirty="0" err="1" smtClean="0">
                <a:solidFill>
                  <a:srgbClr val="0000FF"/>
                </a:solidFill>
              </a:rPr>
              <a:t>Lisez</a:t>
            </a:r>
            <a:r>
              <a:rPr lang="en-CA" b="1" dirty="0" smtClean="0">
                <a:solidFill>
                  <a:srgbClr val="0000FF"/>
                </a:solidFill>
              </a:rPr>
              <a:t> page 5, </a:t>
            </a:r>
            <a:r>
              <a:rPr lang="en-CA" b="1" dirty="0" err="1" smtClean="0">
                <a:solidFill>
                  <a:srgbClr val="0000FF"/>
                </a:solidFill>
              </a:rPr>
              <a:t>ajoutez</a:t>
            </a:r>
            <a:r>
              <a:rPr lang="en-CA" b="1" dirty="0" smtClean="0">
                <a:solidFill>
                  <a:srgbClr val="0000FF"/>
                </a:solidFill>
              </a:rPr>
              <a:t> le nouveau </a:t>
            </a:r>
            <a:r>
              <a:rPr lang="en-CA" b="1" dirty="0" err="1" smtClean="0">
                <a:solidFill>
                  <a:srgbClr val="0000FF"/>
                </a:solidFill>
              </a:rPr>
              <a:t>vocabulaire</a:t>
            </a:r>
            <a:r>
              <a:rPr lang="en-CA" b="1" dirty="0" smtClean="0">
                <a:solidFill>
                  <a:srgbClr val="0000FF"/>
                </a:solidFill>
              </a:rPr>
              <a:t> </a:t>
            </a:r>
            <a:r>
              <a:rPr lang="en-CA" b="1" dirty="0" err="1" smtClean="0">
                <a:solidFill>
                  <a:srgbClr val="0000FF"/>
                </a:solidFill>
              </a:rPr>
              <a:t>français</a:t>
            </a:r>
            <a:r>
              <a:rPr lang="en-CA" b="1" dirty="0" smtClean="0">
                <a:solidFill>
                  <a:srgbClr val="0000FF"/>
                </a:solidFill>
              </a:rPr>
              <a:t>- </a:t>
            </a:r>
            <a:r>
              <a:rPr lang="en-CA" b="1" dirty="0" err="1">
                <a:solidFill>
                  <a:srgbClr val="0000FF"/>
                </a:solidFill>
              </a:rPr>
              <a:t>anglais</a:t>
            </a:r>
            <a:r>
              <a:rPr lang="en-CA" b="1" dirty="0"/>
              <a:t>.</a:t>
            </a:r>
          </a:p>
          <a:p>
            <a:pPr marL="0" indent="0">
              <a:buNone/>
            </a:pPr>
            <a:r>
              <a:rPr lang="en-CA" b="1" dirty="0" smtClean="0">
                <a:solidFill>
                  <a:srgbClr val="FF0000"/>
                </a:solidFill>
              </a:rPr>
              <a:t>C) </a:t>
            </a:r>
            <a:r>
              <a:rPr lang="en-CA" b="1" dirty="0">
                <a:solidFill>
                  <a:srgbClr val="FF0000"/>
                </a:solidFill>
              </a:rPr>
              <a:t>Notation de </a:t>
            </a:r>
            <a:r>
              <a:rPr lang="en-CA" b="1" dirty="0" smtClean="0">
                <a:solidFill>
                  <a:srgbClr val="FF0000"/>
                </a:solidFill>
              </a:rPr>
              <a:t>Journal 3: (2-3 phrases pour </a:t>
            </a:r>
            <a:r>
              <a:rPr lang="en-CA" b="1" dirty="0" err="1" smtClean="0">
                <a:solidFill>
                  <a:srgbClr val="FF0000"/>
                </a:solidFill>
              </a:rPr>
              <a:t>chaque</a:t>
            </a:r>
            <a:r>
              <a:rPr lang="en-CA" b="1" dirty="0" smtClean="0">
                <a:solidFill>
                  <a:srgbClr val="FF0000"/>
                </a:solidFill>
              </a:rPr>
              <a:t> question)</a:t>
            </a:r>
          </a:p>
          <a:p>
            <a:pPr marL="0" indent="0">
              <a:buNone/>
            </a:pPr>
            <a:r>
              <a:rPr lang="en-CA" b="1" dirty="0" err="1" smtClean="0">
                <a:solidFill>
                  <a:srgbClr val="C00000"/>
                </a:solidFill>
              </a:rPr>
              <a:t>Qu’est-ce</a:t>
            </a:r>
            <a:r>
              <a:rPr lang="en-CA" b="1" dirty="0" smtClean="0">
                <a:solidFill>
                  <a:srgbClr val="C00000"/>
                </a:solidFill>
              </a:rPr>
              <a:t> </a:t>
            </a:r>
            <a:r>
              <a:rPr lang="en-CA" b="1" dirty="0" err="1" smtClean="0">
                <a:solidFill>
                  <a:srgbClr val="C00000"/>
                </a:solidFill>
              </a:rPr>
              <a:t>que</a:t>
            </a:r>
            <a:r>
              <a:rPr lang="en-CA" b="1" dirty="0" smtClean="0">
                <a:solidFill>
                  <a:srgbClr val="C00000"/>
                </a:solidFill>
              </a:rPr>
              <a:t> Jean </a:t>
            </a:r>
            <a:r>
              <a:rPr lang="en-CA" b="1" dirty="0" err="1" smtClean="0">
                <a:solidFill>
                  <a:srgbClr val="C00000"/>
                </a:solidFill>
              </a:rPr>
              <a:t>devrait</a:t>
            </a:r>
            <a:r>
              <a:rPr lang="en-CA" b="1" dirty="0" smtClean="0">
                <a:solidFill>
                  <a:srgbClr val="C00000"/>
                </a:solidFill>
              </a:rPr>
              <a:t> faire, </a:t>
            </a:r>
            <a:r>
              <a:rPr lang="en-CA" b="1" dirty="0" err="1" smtClean="0">
                <a:solidFill>
                  <a:srgbClr val="C00000"/>
                </a:solidFill>
              </a:rPr>
              <a:t>à</a:t>
            </a:r>
            <a:r>
              <a:rPr lang="en-CA" b="1" dirty="0" smtClean="0">
                <a:solidFill>
                  <a:srgbClr val="C00000"/>
                </a:solidFill>
              </a:rPr>
              <a:t> ton </a:t>
            </a:r>
            <a:r>
              <a:rPr lang="en-CA" b="1" dirty="0" err="1" smtClean="0">
                <a:solidFill>
                  <a:srgbClr val="C00000"/>
                </a:solidFill>
              </a:rPr>
              <a:t>avis</a:t>
            </a:r>
            <a:r>
              <a:rPr lang="en-CA" b="1" dirty="0" smtClean="0">
                <a:solidFill>
                  <a:srgbClr val="C00000"/>
                </a:solidFill>
              </a:rPr>
              <a:t>?  </a:t>
            </a:r>
            <a:r>
              <a:rPr lang="en-CA" b="1" dirty="0" err="1" smtClean="0">
                <a:solidFill>
                  <a:srgbClr val="C00000"/>
                </a:solidFill>
              </a:rPr>
              <a:t>Pourquoi</a:t>
            </a:r>
            <a:r>
              <a:rPr lang="en-CA" b="1" dirty="0" smtClean="0">
                <a:solidFill>
                  <a:srgbClr val="C00000"/>
                </a:solidFill>
              </a:rPr>
              <a:t>?</a:t>
            </a:r>
          </a:p>
          <a:p>
            <a:pPr marL="0" indent="0">
              <a:buNone/>
            </a:pPr>
            <a:r>
              <a:rPr lang="en-CA" b="1" dirty="0" err="1" smtClean="0">
                <a:solidFill>
                  <a:srgbClr val="C00000"/>
                </a:solidFill>
              </a:rPr>
              <a:t>Pourquoi</a:t>
            </a:r>
            <a:r>
              <a:rPr lang="en-CA" b="1" dirty="0" smtClean="0">
                <a:solidFill>
                  <a:srgbClr val="C00000"/>
                </a:solidFill>
              </a:rPr>
              <a:t> </a:t>
            </a:r>
            <a:r>
              <a:rPr lang="en-CA" b="1" dirty="0" err="1" smtClean="0">
                <a:solidFill>
                  <a:srgbClr val="C00000"/>
                </a:solidFill>
              </a:rPr>
              <a:t>est-ce</a:t>
            </a:r>
            <a:r>
              <a:rPr lang="en-CA" b="1" dirty="0" smtClean="0">
                <a:solidFill>
                  <a:srgbClr val="C00000"/>
                </a:solidFill>
              </a:rPr>
              <a:t> que Chantal </a:t>
            </a:r>
            <a:r>
              <a:rPr lang="en-CA" b="1" dirty="0" err="1" smtClean="0">
                <a:solidFill>
                  <a:srgbClr val="C00000"/>
                </a:solidFill>
              </a:rPr>
              <a:t>est</a:t>
            </a:r>
            <a:r>
              <a:rPr lang="en-CA" b="1" dirty="0" smtClean="0">
                <a:solidFill>
                  <a:srgbClr val="C00000"/>
                </a:solidFill>
              </a:rPr>
              <a:t> </a:t>
            </a:r>
            <a:r>
              <a:rPr lang="en-CA" b="1" dirty="0" err="1" smtClean="0">
                <a:solidFill>
                  <a:srgbClr val="C00000"/>
                </a:solidFill>
              </a:rPr>
              <a:t>si</a:t>
            </a:r>
            <a:r>
              <a:rPr lang="en-CA" b="1" dirty="0" smtClean="0">
                <a:solidFill>
                  <a:srgbClr val="C00000"/>
                </a:solidFill>
              </a:rPr>
              <a:t> </a:t>
            </a:r>
            <a:r>
              <a:rPr lang="en-CA" b="1" dirty="0" err="1" smtClean="0">
                <a:solidFill>
                  <a:srgbClr val="C00000"/>
                </a:solidFill>
              </a:rPr>
              <a:t>contente</a:t>
            </a:r>
            <a:r>
              <a:rPr lang="en-CA" b="1" dirty="0" smtClean="0">
                <a:solidFill>
                  <a:srgbClr val="C00000"/>
                </a:solidFill>
              </a:rPr>
              <a:t> à la fin? </a:t>
            </a:r>
            <a:r>
              <a:rPr lang="en-CA" b="1" dirty="0" err="1" smtClean="0">
                <a:solidFill>
                  <a:srgbClr val="C00000"/>
                </a:solidFill>
              </a:rPr>
              <a:t>Expliquez</a:t>
            </a:r>
            <a:r>
              <a:rPr lang="en-CA" b="1" smtClean="0">
                <a:solidFill>
                  <a:srgbClr val="C00000"/>
                </a:solidFill>
              </a:rPr>
              <a:t>.</a:t>
            </a:r>
            <a:endParaRPr lang="en-CA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CA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27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-694784"/>
            <a:ext cx="8042276" cy="1772898"/>
          </a:xfrm>
        </p:spPr>
        <p:txBody>
          <a:bodyPr/>
          <a:lstStyle/>
          <a:p>
            <a:r>
              <a:rPr lang="en-US" dirty="0" err="1"/>
              <a:t>Chien</a:t>
            </a:r>
            <a:r>
              <a:rPr lang="en-US" dirty="0"/>
              <a:t> et Chat – page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078114"/>
            <a:ext cx="8042276" cy="55822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LE VOCABULAIRE:  </a:t>
            </a:r>
            <a:r>
              <a:rPr lang="en-US" b="1" dirty="0" err="1"/>
              <a:t>S</a:t>
            </a:r>
            <a:r>
              <a:rPr lang="en-US" b="1" dirty="0" err="1" smtClean="0"/>
              <a:t>avez-vous</a:t>
            </a:r>
            <a:r>
              <a:rPr lang="en-US" b="1" dirty="0" smtClean="0"/>
              <a:t> </a:t>
            </a:r>
            <a:r>
              <a:rPr lang="en-US" b="1" dirty="0" err="1" smtClean="0"/>
              <a:t>ces</a:t>
            </a:r>
            <a:r>
              <a:rPr lang="en-US" b="1" dirty="0" smtClean="0"/>
              <a:t> mots en </a:t>
            </a:r>
            <a:r>
              <a:rPr lang="en-US" b="1" dirty="0" err="1" smtClean="0"/>
              <a:t>anglais</a:t>
            </a:r>
            <a:r>
              <a:rPr lang="en-US" b="1" dirty="0" smtClean="0"/>
              <a:t>?</a:t>
            </a:r>
          </a:p>
          <a:p>
            <a:pPr marL="0" indent="0">
              <a:buNone/>
            </a:pPr>
            <a:endParaRPr lang="en-US" b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3007396"/>
              </p:ext>
            </p:extLst>
          </p:nvPr>
        </p:nvGraphicFramePr>
        <p:xfrm>
          <a:off x="1523999" y="1940604"/>
          <a:ext cx="7067551" cy="371350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1190"/>
                <a:gridCol w="3806361"/>
              </a:tblGrid>
              <a:tr h="3713503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2400" dirty="0" err="1" smtClean="0"/>
                        <a:t>rien</a:t>
                      </a:r>
                      <a:endParaRPr lang="en-US" sz="240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400" dirty="0" err="1" smtClean="0"/>
                        <a:t>seulement</a:t>
                      </a:r>
                      <a:endParaRPr lang="en-US" sz="240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400" dirty="0" smtClean="0"/>
                        <a:t>je sais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400" dirty="0" err="1" smtClean="0"/>
                        <a:t>samedi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soir</a:t>
                      </a:r>
                      <a:endParaRPr lang="en-US" sz="240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400" dirty="0" err="1" smtClean="0"/>
                        <a:t>raconter</a:t>
                      </a:r>
                      <a:endParaRPr lang="en-US" sz="240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400" dirty="0" err="1" smtClean="0"/>
                        <a:t>cette</a:t>
                      </a:r>
                      <a:r>
                        <a:rPr lang="en-US" sz="2400" dirty="0" smtClean="0"/>
                        <a:t> histoire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400" dirty="0" err="1" smtClean="0"/>
                        <a:t>tu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crois</a:t>
                      </a:r>
                      <a:endParaRPr lang="en-US" sz="240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400" dirty="0" err="1" smtClean="0"/>
                        <a:t>étrangler</a:t>
                      </a:r>
                      <a:endParaRPr lang="en-US" sz="240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400" dirty="0" err="1" smtClean="0"/>
                        <a:t>apprendre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400" dirty="0" smtClean="0"/>
                        <a:t>10. </a:t>
                      </a:r>
                      <a:r>
                        <a:rPr lang="en-US" sz="2400" dirty="0" err="1" smtClean="0"/>
                        <a:t>quelqu’un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d’autre</a:t>
                      </a:r>
                      <a:endParaRPr lang="en-US" sz="2400" baseline="0" dirty="0" smtClean="0"/>
                    </a:p>
                    <a:p>
                      <a:pPr marL="0" indent="0">
                        <a:buNone/>
                      </a:pPr>
                      <a:r>
                        <a:rPr lang="en-US" sz="2400" baseline="0" dirty="0" smtClean="0"/>
                        <a:t>11. </a:t>
                      </a:r>
                      <a:r>
                        <a:rPr lang="en-US" sz="2400" baseline="0" dirty="0" err="1" smtClean="0"/>
                        <a:t>tuer</a:t>
                      </a:r>
                      <a:endParaRPr lang="en-US" sz="2400" baseline="0" dirty="0" smtClean="0"/>
                    </a:p>
                    <a:p>
                      <a:pPr marL="0" indent="0">
                        <a:buNone/>
                      </a:pPr>
                      <a:r>
                        <a:rPr lang="en-US" sz="2400" baseline="0" dirty="0" smtClean="0"/>
                        <a:t>12. </a:t>
                      </a:r>
                      <a:r>
                        <a:rPr lang="en-US" sz="2400" baseline="0" dirty="0" err="1" smtClean="0"/>
                        <a:t>livrer</a:t>
                      </a:r>
                      <a:endParaRPr lang="en-US" sz="2400" baseline="0" dirty="0" smtClean="0"/>
                    </a:p>
                    <a:p>
                      <a:pPr marL="0" indent="0">
                        <a:buNone/>
                      </a:pPr>
                      <a:r>
                        <a:rPr lang="en-US" sz="2400" baseline="0" dirty="0" smtClean="0"/>
                        <a:t>13. le </a:t>
                      </a:r>
                      <a:r>
                        <a:rPr lang="en-US" sz="2400" baseline="0" dirty="0" err="1" smtClean="0"/>
                        <a:t>lendemain</a:t>
                      </a:r>
                      <a:endParaRPr lang="en-US" sz="2400" baseline="0" dirty="0" smtClean="0"/>
                    </a:p>
                    <a:p>
                      <a:pPr marL="0" indent="0">
                        <a:buNone/>
                      </a:pPr>
                      <a:r>
                        <a:rPr lang="en-US" sz="2400" baseline="0" dirty="0" smtClean="0"/>
                        <a:t>14. </a:t>
                      </a:r>
                      <a:r>
                        <a:rPr lang="en-US" sz="2400" dirty="0" smtClean="0"/>
                        <a:t>bonne nouvelle</a:t>
                      </a:r>
                    </a:p>
                    <a:p>
                      <a:r>
                        <a:rPr lang="en-US" sz="2400" dirty="0" smtClean="0"/>
                        <a:t>15. </a:t>
                      </a:r>
                      <a:r>
                        <a:rPr lang="en-US" sz="2400" dirty="0" err="1" smtClean="0"/>
                        <a:t>s’installer</a:t>
                      </a:r>
                      <a:endParaRPr lang="en-US" sz="2400" dirty="0" smtClean="0"/>
                    </a:p>
                    <a:p>
                      <a:r>
                        <a:rPr lang="en-US" sz="2400" dirty="0" smtClean="0"/>
                        <a:t>16. </a:t>
                      </a:r>
                      <a:r>
                        <a:rPr lang="en-US" sz="2400" dirty="0" err="1" smtClean="0"/>
                        <a:t>emporter</a:t>
                      </a:r>
                      <a:endParaRPr lang="en-US" sz="2400" dirty="0" smtClean="0"/>
                    </a:p>
                    <a:p>
                      <a:r>
                        <a:rPr lang="en-US" sz="2400" dirty="0" smtClean="0"/>
                        <a:t>17. </a:t>
                      </a:r>
                      <a:r>
                        <a:rPr lang="en-US" sz="2400" dirty="0" err="1" smtClean="0"/>
                        <a:t>maintenant</a:t>
                      </a:r>
                      <a:endParaRPr lang="en-US" sz="2400" dirty="0" smtClean="0"/>
                    </a:p>
                    <a:p>
                      <a:r>
                        <a:rPr lang="en-US" sz="2400" dirty="0" smtClean="0"/>
                        <a:t>18. </a:t>
                      </a:r>
                      <a:r>
                        <a:rPr lang="en-US" sz="2400" dirty="0" err="1" smtClean="0"/>
                        <a:t>d’ailleurs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831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672375"/>
          </a:xfrm>
        </p:spPr>
        <p:txBody>
          <a:bodyPr>
            <a:normAutofit/>
          </a:bodyPr>
          <a:lstStyle/>
          <a:p>
            <a:r>
              <a:rPr lang="en-US" dirty="0" err="1"/>
              <a:t>Chien</a:t>
            </a:r>
            <a:r>
              <a:rPr lang="en-US" dirty="0"/>
              <a:t> et Chat – page </a:t>
            </a:r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779950"/>
            <a:ext cx="8042276" cy="59510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Qui </a:t>
            </a:r>
            <a:r>
              <a:rPr lang="en-US" dirty="0" err="1" smtClean="0"/>
              <a:t>sont</a:t>
            </a:r>
            <a:r>
              <a:rPr lang="en-US" dirty="0" smtClean="0"/>
              <a:t> les </a:t>
            </a:r>
            <a:r>
              <a:rPr lang="en-US" dirty="0" err="1" smtClean="0"/>
              <a:t>personnages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Quel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le </a:t>
            </a:r>
            <a:r>
              <a:rPr lang="en-US" dirty="0" err="1" smtClean="0"/>
              <a:t>problème</a:t>
            </a:r>
            <a:r>
              <a:rPr lang="en-US" dirty="0" smtClean="0"/>
              <a:t> de </a:t>
            </a:r>
            <a:r>
              <a:rPr lang="en-US" dirty="0" err="1" smtClean="0"/>
              <a:t>Chantel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err="1" smtClean="0"/>
              <a:t>Quel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le </a:t>
            </a:r>
            <a:r>
              <a:rPr lang="en-US" dirty="0" err="1" smtClean="0"/>
              <a:t>problème</a:t>
            </a:r>
            <a:r>
              <a:rPr lang="en-US" dirty="0" smtClean="0"/>
              <a:t> de Jean?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Lisez</a:t>
            </a:r>
            <a:r>
              <a:rPr lang="en-US" dirty="0" smtClean="0"/>
              <a:t> page 6 avec un </a:t>
            </a:r>
            <a:r>
              <a:rPr lang="en-US" dirty="0" err="1" smtClean="0"/>
              <a:t>partenaire</a:t>
            </a:r>
            <a:r>
              <a:rPr lang="en-US" dirty="0" smtClean="0"/>
              <a:t>.</a:t>
            </a:r>
          </a:p>
          <a:p>
            <a:pPr marL="457200" indent="-457200">
              <a:buAutoNum type="alphaUcParenR"/>
            </a:pPr>
            <a:r>
              <a:rPr lang="en-US" dirty="0" smtClean="0"/>
              <a:t>CHANTEL / SYLVIE</a:t>
            </a:r>
          </a:p>
          <a:p>
            <a:pPr marL="457200" indent="-457200">
              <a:buAutoNum type="alphaUcParenR"/>
            </a:pPr>
            <a:r>
              <a:rPr lang="en-US" dirty="0" smtClean="0"/>
              <a:t>MARTIN / JEAN</a:t>
            </a:r>
          </a:p>
          <a:p>
            <a:pPr marL="0" indent="0">
              <a:buNone/>
            </a:pPr>
            <a:endParaRPr lang="en-CA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70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672375"/>
          </a:xfrm>
        </p:spPr>
        <p:txBody>
          <a:bodyPr>
            <a:normAutofit/>
          </a:bodyPr>
          <a:lstStyle/>
          <a:p>
            <a:r>
              <a:rPr lang="en-US" dirty="0" err="1"/>
              <a:t>Chien</a:t>
            </a:r>
            <a:r>
              <a:rPr lang="en-US" dirty="0"/>
              <a:t> et Chat – page </a:t>
            </a:r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6" y="779950"/>
            <a:ext cx="8810624" cy="5887549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en-US" sz="2200" dirty="0" smtClean="0"/>
              <a:t>LISEZ AVEC VOTRE PARTENAIRE</a:t>
            </a:r>
          </a:p>
          <a:p>
            <a:pPr marL="400050" lvl="1" indent="0">
              <a:buNone/>
            </a:pPr>
            <a:r>
              <a:rPr lang="en-US" sz="2000" dirty="0" smtClean="0"/>
              <a:t>                    A)  CHANTEL / SYLVIE                   B)  PAUL / JEAN</a:t>
            </a:r>
            <a:endParaRPr lang="en-US" sz="1800" dirty="0" smtClean="0"/>
          </a:p>
          <a:p>
            <a:pPr marL="0" indent="0">
              <a:buNone/>
            </a:pPr>
            <a:endParaRPr lang="en-US" sz="2200" dirty="0"/>
          </a:p>
          <a:p>
            <a:pPr marL="457200" indent="-457200">
              <a:buAutoNum type="arabicParenR" startAt="2"/>
            </a:pPr>
            <a:r>
              <a:rPr lang="en-CA" sz="2200" b="1" dirty="0" err="1" smtClean="0">
                <a:solidFill>
                  <a:srgbClr val="660066"/>
                </a:solidFill>
              </a:rPr>
              <a:t>Vocabulaire</a:t>
            </a:r>
            <a:r>
              <a:rPr lang="en-CA" sz="2200" b="1" dirty="0" smtClean="0">
                <a:solidFill>
                  <a:srgbClr val="660066"/>
                </a:solidFill>
              </a:rPr>
              <a:t> – </a:t>
            </a:r>
            <a:r>
              <a:rPr lang="en-CA" sz="2200" b="1" dirty="0" err="1" smtClean="0">
                <a:solidFill>
                  <a:srgbClr val="660066"/>
                </a:solidFill>
              </a:rPr>
              <a:t>Copiez</a:t>
            </a:r>
            <a:r>
              <a:rPr lang="en-CA" sz="2200" b="1" dirty="0" smtClean="0">
                <a:solidFill>
                  <a:srgbClr val="660066"/>
                </a:solidFill>
              </a:rPr>
              <a:t> et </a:t>
            </a:r>
            <a:r>
              <a:rPr lang="en-CA" sz="2200" b="1" dirty="0" err="1" smtClean="0">
                <a:solidFill>
                  <a:srgbClr val="660066"/>
                </a:solidFill>
              </a:rPr>
              <a:t>écrivez</a:t>
            </a:r>
            <a:r>
              <a:rPr lang="en-CA" sz="2200" b="1" dirty="0" smtClean="0">
                <a:solidFill>
                  <a:srgbClr val="660066"/>
                </a:solidFill>
              </a:rPr>
              <a:t> </a:t>
            </a:r>
            <a:r>
              <a:rPr lang="en-CA" sz="2200" b="1" dirty="0" err="1" smtClean="0">
                <a:solidFill>
                  <a:srgbClr val="660066"/>
                </a:solidFill>
              </a:rPr>
              <a:t>l’anglais</a:t>
            </a:r>
            <a:r>
              <a:rPr lang="en-CA" sz="2200" b="1" dirty="0" smtClean="0">
                <a:solidFill>
                  <a:srgbClr val="660066"/>
                </a:solidFill>
              </a:rPr>
              <a:t> à </a:t>
            </a:r>
            <a:r>
              <a:rPr lang="en-CA" sz="2200" b="1" dirty="0" err="1" smtClean="0">
                <a:solidFill>
                  <a:srgbClr val="660066"/>
                </a:solidFill>
              </a:rPr>
              <a:t>côté</a:t>
            </a:r>
            <a:r>
              <a:rPr lang="en-CA" sz="2200" b="1" dirty="0" smtClean="0">
                <a:solidFill>
                  <a:srgbClr val="660066"/>
                </a:solidFill>
              </a:rPr>
              <a:t>.</a:t>
            </a:r>
          </a:p>
          <a:p>
            <a:pPr marL="457200" indent="-457200">
              <a:buAutoNum type="arabicParenR" startAt="2"/>
            </a:pPr>
            <a:endParaRPr lang="en-CA" sz="2200" b="1" dirty="0" smtClean="0">
              <a:solidFill>
                <a:srgbClr val="660066"/>
              </a:solidFill>
            </a:endParaRPr>
          </a:p>
          <a:p>
            <a:pPr marL="0" indent="0">
              <a:buNone/>
            </a:pPr>
            <a:endParaRPr lang="en-CA" b="1" dirty="0">
              <a:solidFill>
                <a:srgbClr val="660066"/>
              </a:solidFill>
            </a:endParaRPr>
          </a:p>
          <a:p>
            <a:pPr marL="0" indent="0">
              <a:buNone/>
            </a:pPr>
            <a:endParaRPr lang="en-CA" b="1" dirty="0" smtClean="0">
              <a:solidFill>
                <a:srgbClr val="660066"/>
              </a:solidFill>
            </a:endParaRPr>
          </a:p>
          <a:p>
            <a:pPr marL="0" indent="0">
              <a:buNone/>
            </a:pPr>
            <a:endParaRPr lang="en-CA" b="1" dirty="0">
              <a:solidFill>
                <a:srgbClr val="660066"/>
              </a:solidFill>
            </a:endParaRPr>
          </a:p>
          <a:p>
            <a:pPr marL="0" indent="0">
              <a:buNone/>
            </a:pPr>
            <a:endParaRPr lang="en-CA" sz="2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CA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CA" sz="2000" b="1" dirty="0" smtClean="0">
                <a:solidFill>
                  <a:srgbClr val="FF0000"/>
                </a:solidFill>
              </a:rPr>
              <a:t>3) </a:t>
            </a:r>
            <a:r>
              <a:rPr lang="en-CA" sz="2000" b="1" dirty="0">
                <a:solidFill>
                  <a:srgbClr val="FF0000"/>
                </a:solidFill>
              </a:rPr>
              <a:t>Notation de Journal </a:t>
            </a:r>
            <a:r>
              <a:rPr lang="en-CA" sz="2000" b="1" dirty="0" smtClean="0">
                <a:solidFill>
                  <a:srgbClr val="FF0000"/>
                </a:solidFill>
              </a:rPr>
              <a:t>4: </a:t>
            </a:r>
            <a:r>
              <a:rPr lang="en-CA" sz="2000" b="1" dirty="0">
                <a:solidFill>
                  <a:srgbClr val="FF0000"/>
                </a:solidFill>
              </a:rPr>
              <a:t>(2-3 phrases pour </a:t>
            </a:r>
            <a:r>
              <a:rPr lang="en-CA" sz="2000" b="1" dirty="0" err="1">
                <a:solidFill>
                  <a:srgbClr val="FF0000"/>
                </a:solidFill>
              </a:rPr>
              <a:t>chaque</a:t>
            </a:r>
            <a:r>
              <a:rPr lang="en-CA" sz="2000" b="1" dirty="0">
                <a:solidFill>
                  <a:srgbClr val="FF0000"/>
                </a:solidFill>
              </a:rPr>
              <a:t> question)</a:t>
            </a:r>
          </a:p>
          <a:p>
            <a:pPr marL="0" indent="0">
              <a:buNone/>
            </a:pPr>
            <a:r>
              <a:rPr lang="en-CA" sz="2000" b="1" dirty="0" err="1"/>
              <a:t>Qu’est-ce</a:t>
            </a:r>
            <a:r>
              <a:rPr lang="en-CA" sz="2000" b="1" dirty="0"/>
              <a:t> que </a:t>
            </a:r>
            <a:r>
              <a:rPr lang="en-CA" sz="2000" b="1" dirty="0" smtClean="0"/>
              <a:t>Chantel </a:t>
            </a:r>
            <a:r>
              <a:rPr lang="en-CA" sz="2000" b="1" dirty="0" err="1" smtClean="0"/>
              <a:t>demande</a:t>
            </a:r>
            <a:r>
              <a:rPr lang="en-CA" sz="2000" b="1" dirty="0" smtClean="0"/>
              <a:t> à Paul?  </a:t>
            </a:r>
          </a:p>
          <a:p>
            <a:pPr marL="0" indent="0">
              <a:buNone/>
            </a:pPr>
            <a:r>
              <a:rPr lang="en-CA" sz="2000" b="1" dirty="0" err="1" smtClean="0"/>
              <a:t>Pourquoi</a:t>
            </a:r>
            <a:r>
              <a:rPr lang="en-CA" sz="2000" b="1" dirty="0" smtClean="0"/>
              <a:t> </a:t>
            </a:r>
            <a:r>
              <a:rPr lang="en-CA" sz="2000" b="1" dirty="0" err="1" smtClean="0"/>
              <a:t>est-ce</a:t>
            </a:r>
            <a:r>
              <a:rPr lang="en-CA" sz="2000" b="1" dirty="0" smtClean="0"/>
              <a:t> </a:t>
            </a:r>
            <a:r>
              <a:rPr lang="en-CA" sz="2000" b="1" dirty="0" err="1" smtClean="0"/>
              <a:t>que</a:t>
            </a:r>
            <a:r>
              <a:rPr lang="en-CA" sz="2000" b="1" dirty="0" smtClean="0"/>
              <a:t> Sylvie </a:t>
            </a:r>
            <a:r>
              <a:rPr lang="en-CA" sz="2000" b="1" dirty="0" err="1" smtClean="0"/>
              <a:t>décide</a:t>
            </a:r>
            <a:r>
              <a:rPr lang="en-CA" sz="2000" b="1" dirty="0" smtClean="0"/>
              <a:t> </a:t>
            </a:r>
            <a:r>
              <a:rPr lang="en-CA" sz="2000" b="1" dirty="0" err="1" smtClean="0"/>
              <a:t>d’aller</a:t>
            </a:r>
            <a:r>
              <a:rPr lang="en-CA" sz="2000" b="1" dirty="0"/>
              <a:t> </a:t>
            </a:r>
            <a:r>
              <a:rPr lang="en-CA" sz="2000" b="1" dirty="0" smtClean="0"/>
              <a:t>au restaurant </a:t>
            </a:r>
            <a:r>
              <a:rPr lang="en-CA" sz="2000" b="1" dirty="0" err="1" smtClean="0"/>
              <a:t>samedi</a:t>
            </a:r>
            <a:r>
              <a:rPr lang="en-CA" sz="2000" b="1" dirty="0" smtClean="0"/>
              <a:t> </a:t>
            </a:r>
            <a:r>
              <a:rPr lang="en-CA" sz="2000" b="1" dirty="0" err="1" smtClean="0"/>
              <a:t>soir</a:t>
            </a:r>
            <a:r>
              <a:rPr lang="en-CA" sz="2000" b="1" dirty="0" smtClean="0"/>
              <a:t> avec Jean?</a:t>
            </a:r>
          </a:p>
          <a:p>
            <a:pPr marL="0" indent="0">
              <a:buNone/>
            </a:pPr>
            <a:r>
              <a:rPr lang="en-CA" sz="2000" b="1" dirty="0" err="1" smtClean="0"/>
              <a:t>Qu’est-ce</a:t>
            </a:r>
            <a:r>
              <a:rPr lang="en-CA" sz="2000" b="1" dirty="0" smtClean="0"/>
              <a:t> </a:t>
            </a:r>
            <a:r>
              <a:rPr lang="en-CA" sz="2000" b="1" dirty="0" err="1" smtClean="0"/>
              <a:t>que</a:t>
            </a:r>
            <a:r>
              <a:rPr lang="en-CA" sz="2000" b="1" dirty="0" smtClean="0"/>
              <a:t> Jean </a:t>
            </a:r>
            <a:r>
              <a:rPr lang="en-CA" sz="2000" b="1" dirty="0" err="1" smtClean="0"/>
              <a:t>décide</a:t>
            </a:r>
            <a:r>
              <a:rPr lang="en-CA" sz="2000" b="1" dirty="0" smtClean="0"/>
              <a:t> de faire </a:t>
            </a:r>
            <a:r>
              <a:rPr lang="en-CA" sz="2000" b="1" dirty="0" err="1" smtClean="0"/>
              <a:t>à</a:t>
            </a:r>
            <a:r>
              <a:rPr lang="en-CA" sz="2000" b="1" dirty="0" smtClean="0"/>
              <a:t> </a:t>
            </a:r>
            <a:r>
              <a:rPr lang="en-CA" sz="2000" b="1" dirty="0"/>
              <a:t>la fin? </a:t>
            </a:r>
            <a:r>
              <a:rPr lang="en-CA" sz="2000" b="1" dirty="0" err="1" smtClean="0"/>
              <a:t>Pourquoi</a:t>
            </a:r>
            <a:r>
              <a:rPr lang="en-CA" sz="2000" b="1" dirty="0" smtClean="0"/>
              <a:t>?</a:t>
            </a:r>
            <a:endParaRPr lang="en-CA" sz="2000" b="1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2483230"/>
              </p:ext>
            </p:extLst>
          </p:nvPr>
        </p:nvGraphicFramePr>
        <p:xfrm>
          <a:off x="412750" y="2352963"/>
          <a:ext cx="8178801" cy="2349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26267"/>
                <a:gridCol w="2726267"/>
                <a:gridCol w="2726267"/>
              </a:tblGrid>
              <a:tr h="23495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400" b="1" dirty="0" err="1" smtClean="0">
                          <a:solidFill>
                            <a:srgbClr val="660066"/>
                          </a:solidFill>
                        </a:rPr>
                        <a:t>ils</a:t>
                      </a:r>
                      <a:r>
                        <a:rPr lang="en-CA" sz="2400" b="1" dirty="0" smtClean="0">
                          <a:solidFill>
                            <a:srgbClr val="660066"/>
                          </a:solidFill>
                        </a:rPr>
                        <a:t> </a:t>
                      </a:r>
                      <a:r>
                        <a:rPr lang="en-CA" sz="2400" b="1" dirty="0" err="1" smtClean="0">
                          <a:solidFill>
                            <a:srgbClr val="660066"/>
                          </a:solidFill>
                        </a:rPr>
                        <a:t>reviennent</a:t>
                      </a:r>
                      <a:r>
                        <a:rPr lang="en-CA" sz="2400" b="1" dirty="0" smtClean="0">
                          <a:solidFill>
                            <a:srgbClr val="660066"/>
                          </a:solidFill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400" b="1" dirty="0" err="1" smtClean="0">
                          <a:solidFill>
                            <a:srgbClr val="660066"/>
                          </a:solidFill>
                        </a:rPr>
                        <a:t>seulement</a:t>
                      </a:r>
                      <a:endParaRPr lang="en-CA" sz="2400" b="1" dirty="0" smtClean="0">
                        <a:solidFill>
                          <a:srgbClr val="660066"/>
                        </a:solidFill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400" b="1" dirty="0" err="1" smtClean="0">
                          <a:solidFill>
                            <a:srgbClr val="660066"/>
                          </a:solidFill>
                        </a:rPr>
                        <a:t>tu</a:t>
                      </a:r>
                      <a:r>
                        <a:rPr lang="en-CA" sz="2400" b="1" dirty="0" smtClean="0">
                          <a:solidFill>
                            <a:srgbClr val="660066"/>
                          </a:solidFill>
                        </a:rPr>
                        <a:t> le </a:t>
                      </a:r>
                      <a:r>
                        <a:rPr lang="en-CA" sz="2400" b="1" dirty="0" err="1" smtClean="0">
                          <a:solidFill>
                            <a:srgbClr val="660066"/>
                          </a:solidFill>
                        </a:rPr>
                        <a:t>gardes</a:t>
                      </a:r>
                      <a:endParaRPr lang="en-CA" sz="2400" b="1" dirty="0" smtClean="0">
                        <a:solidFill>
                          <a:srgbClr val="660066"/>
                        </a:solidFill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400" b="1" dirty="0" err="1" smtClean="0">
                          <a:solidFill>
                            <a:srgbClr val="660066"/>
                          </a:solidFill>
                        </a:rPr>
                        <a:t>jusque</a:t>
                      </a:r>
                      <a:r>
                        <a:rPr lang="en-CA" sz="2400" b="1" dirty="0" smtClean="0">
                          <a:solidFill>
                            <a:srgbClr val="660066"/>
                          </a:solidFill>
                        </a:rPr>
                        <a:t>,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400" b="1" dirty="0" smtClean="0">
                          <a:solidFill>
                            <a:srgbClr val="660066"/>
                          </a:solidFill>
                        </a:rPr>
                        <a:t>je le </a:t>
                      </a:r>
                      <a:r>
                        <a:rPr lang="en-CA" sz="2400" b="1" dirty="0" err="1" smtClean="0">
                          <a:solidFill>
                            <a:srgbClr val="660066"/>
                          </a:solidFill>
                        </a:rPr>
                        <a:t>reprendrai</a:t>
                      </a:r>
                      <a:endParaRPr lang="en-CA" sz="2400" b="1" dirty="0" smtClean="0">
                        <a:solidFill>
                          <a:srgbClr val="660066"/>
                        </a:solidFill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400" b="1" dirty="0" err="1" smtClean="0">
                          <a:solidFill>
                            <a:srgbClr val="660066"/>
                          </a:solidFill>
                        </a:rPr>
                        <a:t>convaincre</a:t>
                      </a:r>
                      <a:endParaRPr lang="en-CA" sz="2400" b="1" dirty="0" smtClean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CA" sz="2400" b="1" dirty="0" smtClean="0">
                          <a:solidFill>
                            <a:srgbClr val="660066"/>
                          </a:solidFill>
                        </a:rPr>
                        <a:t>faire </a:t>
                      </a:r>
                      <a:r>
                        <a:rPr lang="en-CA" sz="2400" b="1" dirty="0" err="1" smtClean="0">
                          <a:solidFill>
                            <a:srgbClr val="660066"/>
                          </a:solidFill>
                        </a:rPr>
                        <a:t>semblant</a:t>
                      </a:r>
                      <a:endParaRPr lang="en-CA" sz="2400" b="1" dirty="0" smtClean="0">
                        <a:solidFill>
                          <a:srgbClr val="660066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CA" sz="2400" b="1" dirty="0" smtClean="0">
                          <a:solidFill>
                            <a:srgbClr val="660066"/>
                          </a:solidFill>
                        </a:rPr>
                        <a:t>je </a:t>
                      </a:r>
                      <a:r>
                        <a:rPr lang="en-CA" sz="2400" b="1" dirty="0" err="1" smtClean="0">
                          <a:solidFill>
                            <a:srgbClr val="660066"/>
                          </a:solidFill>
                        </a:rPr>
                        <a:t>te</a:t>
                      </a:r>
                      <a:r>
                        <a:rPr lang="en-CA" sz="2400" b="1" dirty="0" smtClean="0">
                          <a:solidFill>
                            <a:srgbClr val="660066"/>
                          </a:solidFill>
                        </a:rPr>
                        <a:t> </a:t>
                      </a:r>
                      <a:r>
                        <a:rPr lang="en-CA" sz="2400" b="1" dirty="0" err="1" smtClean="0">
                          <a:solidFill>
                            <a:srgbClr val="660066"/>
                          </a:solidFill>
                        </a:rPr>
                        <a:t>cherchais</a:t>
                      </a:r>
                      <a:endParaRPr lang="en-CA" sz="2400" b="1" dirty="0" smtClean="0">
                        <a:solidFill>
                          <a:srgbClr val="660066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CA" sz="2400" b="1" dirty="0" err="1" smtClean="0">
                          <a:solidFill>
                            <a:srgbClr val="660066"/>
                          </a:solidFill>
                        </a:rPr>
                        <a:t>quelque</a:t>
                      </a:r>
                      <a:r>
                        <a:rPr lang="en-CA" sz="2400" b="1" dirty="0" smtClean="0">
                          <a:solidFill>
                            <a:srgbClr val="660066"/>
                          </a:solidFill>
                        </a:rPr>
                        <a:t> chose </a:t>
                      </a:r>
                    </a:p>
                    <a:p>
                      <a:pPr marL="0" indent="0">
                        <a:buNone/>
                      </a:pPr>
                      <a:r>
                        <a:rPr lang="en-CA" sz="2400" b="1" dirty="0" err="1" smtClean="0">
                          <a:solidFill>
                            <a:srgbClr val="660066"/>
                          </a:solidFill>
                        </a:rPr>
                        <a:t>ils</a:t>
                      </a:r>
                      <a:r>
                        <a:rPr lang="en-CA" sz="2400" b="1" dirty="0" smtClean="0">
                          <a:solidFill>
                            <a:srgbClr val="660066"/>
                          </a:solidFill>
                        </a:rPr>
                        <a:t> </a:t>
                      </a:r>
                      <a:r>
                        <a:rPr lang="en-CA" sz="2400" b="1" dirty="0" err="1" smtClean="0">
                          <a:solidFill>
                            <a:srgbClr val="660066"/>
                          </a:solidFill>
                        </a:rPr>
                        <a:t>pensent</a:t>
                      </a:r>
                      <a:endParaRPr lang="en-CA" sz="2400" b="1" dirty="0" smtClean="0">
                        <a:solidFill>
                          <a:srgbClr val="660066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CA" sz="2400" b="1" dirty="0" err="1" smtClean="0">
                          <a:solidFill>
                            <a:srgbClr val="660066"/>
                          </a:solidFill>
                        </a:rPr>
                        <a:t>il</a:t>
                      </a:r>
                      <a:r>
                        <a:rPr lang="en-CA" sz="2400" b="1" dirty="0" smtClean="0">
                          <a:solidFill>
                            <a:srgbClr val="660066"/>
                          </a:solidFill>
                        </a:rPr>
                        <a:t> </a:t>
                      </a:r>
                      <a:r>
                        <a:rPr lang="en-CA" sz="2400" b="1" dirty="0" err="1" smtClean="0">
                          <a:solidFill>
                            <a:srgbClr val="660066"/>
                          </a:solidFill>
                        </a:rPr>
                        <a:t>faut</a:t>
                      </a:r>
                      <a:r>
                        <a:rPr lang="en-CA" sz="2400" b="1" dirty="0" smtClean="0">
                          <a:solidFill>
                            <a:srgbClr val="660066"/>
                          </a:solidFill>
                        </a:rPr>
                        <a:t> </a:t>
                      </a:r>
                      <a:r>
                        <a:rPr lang="en-CA" sz="2400" b="1" dirty="0" err="1" smtClean="0">
                          <a:solidFill>
                            <a:srgbClr val="660066"/>
                          </a:solidFill>
                        </a:rPr>
                        <a:t>que</a:t>
                      </a:r>
                      <a:endParaRPr lang="en-CA" sz="2400" b="1" dirty="0" smtClean="0">
                        <a:solidFill>
                          <a:srgbClr val="660066"/>
                        </a:solidFill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400" b="1" dirty="0" err="1" smtClean="0">
                          <a:solidFill>
                            <a:srgbClr val="660066"/>
                          </a:solidFill>
                        </a:rPr>
                        <a:t>jamais</a:t>
                      </a:r>
                      <a:endParaRPr lang="en-CA" sz="2400" b="1" dirty="0" smtClean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CA" sz="2400" b="1" dirty="0" err="1" smtClean="0">
                          <a:solidFill>
                            <a:srgbClr val="660066"/>
                          </a:solidFill>
                        </a:rPr>
                        <a:t>raconter</a:t>
                      </a:r>
                      <a:endParaRPr lang="en-CA" sz="2400" b="1" dirty="0" smtClean="0">
                        <a:solidFill>
                          <a:srgbClr val="660066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CA" sz="2400" b="1" dirty="0" smtClean="0">
                          <a:solidFill>
                            <a:srgbClr val="660066"/>
                          </a:solidFill>
                        </a:rPr>
                        <a:t>un </a:t>
                      </a:r>
                      <a:r>
                        <a:rPr lang="en-CA" sz="2400" b="1" dirty="0" err="1" smtClean="0">
                          <a:solidFill>
                            <a:srgbClr val="660066"/>
                          </a:solidFill>
                        </a:rPr>
                        <a:t>seul</a:t>
                      </a:r>
                      <a:r>
                        <a:rPr lang="en-CA" sz="2400" b="1" dirty="0" smtClean="0">
                          <a:solidFill>
                            <a:srgbClr val="660066"/>
                          </a:solidFill>
                        </a:rPr>
                        <a:t> </a:t>
                      </a:r>
                      <a:r>
                        <a:rPr lang="en-CA" sz="2400" b="1" dirty="0" err="1" smtClean="0">
                          <a:solidFill>
                            <a:srgbClr val="660066"/>
                          </a:solidFill>
                        </a:rPr>
                        <a:t>mensonge</a:t>
                      </a:r>
                      <a:endParaRPr lang="en-CA" sz="2400" b="1" dirty="0" smtClean="0">
                        <a:solidFill>
                          <a:srgbClr val="660066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CA" sz="2400" b="1" dirty="0" smtClean="0">
                          <a:solidFill>
                            <a:srgbClr val="660066"/>
                          </a:solidFill>
                        </a:rPr>
                        <a:t>le plus </a:t>
                      </a:r>
                      <a:r>
                        <a:rPr lang="en-CA" sz="2400" b="1" dirty="0" err="1" smtClean="0">
                          <a:solidFill>
                            <a:srgbClr val="660066"/>
                          </a:solidFill>
                        </a:rPr>
                        <a:t>honnête</a:t>
                      </a:r>
                      <a:endParaRPr lang="en-CA" sz="2400" b="1" dirty="0" smtClean="0">
                        <a:solidFill>
                          <a:srgbClr val="660066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CA" sz="2400" b="1" dirty="0" err="1" smtClean="0">
                          <a:solidFill>
                            <a:srgbClr val="660066"/>
                          </a:solidFill>
                        </a:rPr>
                        <a:t>tu</a:t>
                      </a:r>
                      <a:r>
                        <a:rPr lang="en-CA" sz="2400" b="1" dirty="0" smtClean="0">
                          <a:solidFill>
                            <a:srgbClr val="660066"/>
                          </a:solidFill>
                        </a:rPr>
                        <a:t> </a:t>
                      </a:r>
                      <a:r>
                        <a:rPr lang="en-CA" sz="2400" b="1" dirty="0" err="1" smtClean="0">
                          <a:solidFill>
                            <a:srgbClr val="660066"/>
                          </a:solidFill>
                        </a:rPr>
                        <a:t>voulais</a:t>
                      </a:r>
                      <a:r>
                        <a:rPr lang="en-CA" sz="2400" b="1" dirty="0" smtClean="0">
                          <a:solidFill>
                            <a:srgbClr val="660066"/>
                          </a:solidFill>
                        </a:rPr>
                        <a:t> me dire</a:t>
                      </a:r>
                    </a:p>
                    <a:p>
                      <a:pPr marL="0" indent="0">
                        <a:buNone/>
                      </a:pPr>
                      <a:r>
                        <a:rPr lang="en-CA" sz="2400" b="1" dirty="0" err="1" smtClean="0">
                          <a:solidFill>
                            <a:srgbClr val="660066"/>
                          </a:solidFill>
                        </a:rPr>
                        <a:t>rien</a:t>
                      </a:r>
                      <a:endParaRPr lang="en-CA" sz="2400" b="1" dirty="0" smtClean="0">
                        <a:solidFill>
                          <a:srgbClr val="660066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CA" sz="2400" b="1" dirty="0" err="1" smtClean="0">
                          <a:solidFill>
                            <a:srgbClr val="660066"/>
                          </a:solidFill>
                        </a:rPr>
                        <a:t>d’accord</a:t>
                      </a:r>
                      <a:endParaRPr lang="en-CA" sz="2400" b="1" dirty="0" smtClean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197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11863</TotalTime>
  <Words>796</Words>
  <Application>Microsoft Office PowerPoint</Application>
  <PresentationFormat>On-screen Show (4:3)</PresentationFormat>
  <Paragraphs>172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Trek</vt:lpstr>
      <vt:lpstr>Chien et Chat – page 3</vt:lpstr>
      <vt:lpstr>Chien et Chat – page 3 Le Vocabulaire</vt:lpstr>
      <vt:lpstr>Chien et Chat – page 4</vt:lpstr>
      <vt:lpstr> </vt:lpstr>
      <vt:lpstr>Chien et Chat – page 4 Le Vocabulaire Copy out the words for your column.  Know what they mean in English. Find the sentence with the word in the story. </vt:lpstr>
      <vt:lpstr>Chien et Chat – page 5</vt:lpstr>
      <vt:lpstr>Chien et Chat – page 5</vt:lpstr>
      <vt:lpstr>Chien et Chat – page 6</vt:lpstr>
      <vt:lpstr>Chien et Chat – page 6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STORYTIME</dc:title>
  <dc:creator>User</dc:creator>
  <cp:lastModifiedBy>Windows User</cp:lastModifiedBy>
  <cp:revision>64</cp:revision>
  <dcterms:created xsi:type="dcterms:W3CDTF">2014-01-16T17:13:22Z</dcterms:created>
  <dcterms:modified xsi:type="dcterms:W3CDTF">2016-11-08T19:46:55Z</dcterms:modified>
</cp:coreProperties>
</file>